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Nunito"/>
      <p:regular r:id="rId30"/>
      <p:bold r:id="rId31"/>
      <p:italic r:id="rId32"/>
      <p:boldItalic r:id="rId33"/>
    </p:embeddedFont>
    <p:embeddedFont>
      <p:font typeface="Century Gothic"/>
      <p:bold r:id="rId34"/>
      <p:boldItalic r:id="rId35"/>
    </p:embeddedFont>
    <p:embeddedFont>
      <p:font typeface="Open Sans"/>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5.xml"/><Relationship Id="rId33" Type="http://schemas.openxmlformats.org/officeDocument/2006/relationships/font" Target="fonts/Nunito-boldItalic.fntdata"/><Relationship Id="rId10" Type="http://schemas.openxmlformats.org/officeDocument/2006/relationships/slide" Target="slides/slide4.xml"/><Relationship Id="rId32" Type="http://schemas.openxmlformats.org/officeDocument/2006/relationships/font" Target="fonts/Nunito-italic.fntdata"/><Relationship Id="rId13" Type="http://schemas.openxmlformats.org/officeDocument/2006/relationships/slide" Target="slides/slide7.xml"/><Relationship Id="rId35" Type="http://schemas.openxmlformats.org/officeDocument/2006/relationships/font" Target="fonts/CenturyGothic-boldItalic.fntdata"/><Relationship Id="rId12" Type="http://schemas.openxmlformats.org/officeDocument/2006/relationships/slide" Target="slides/slide6.xml"/><Relationship Id="rId34" Type="http://schemas.openxmlformats.org/officeDocument/2006/relationships/font" Target="fonts/CenturyGothic-bold.fntdata"/><Relationship Id="rId15" Type="http://schemas.openxmlformats.org/officeDocument/2006/relationships/slide" Target="slides/slide9.xml"/><Relationship Id="rId37" Type="http://schemas.openxmlformats.org/officeDocument/2006/relationships/font" Target="fonts/OpenSans-boldItalic.fntdata"/><Relationship Id="rId14" Type="http://schemas.openxmlformats.org/officeDocument/2006/relationships/slide" Target="slides/slide8.xml"/><Relationship Id="rId36"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62363fdb2d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362363fdb2d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62363fdb2d_2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362363fdb2d_2_2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62363fdb2d_2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362363fdb2d_2_2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62363fdb2d_2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362363fdb2d_2_2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62363fdb2d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362363fdb2d_2_2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62363fdb2d_2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362363fdb2d_2_2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62363fdb2d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362363fdb2d_2_2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62363fdb2d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362363fdb2d_2_2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62363fdb2d_2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362363fdb2d_2_2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62363fdb2d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362363fdb2d_0_8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62363fdb2d_2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362363fdb2d_2_3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62363fdb2d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362363fdb2d_2_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62363fdb2d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362363fdb2d_0_8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62363fdb2d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362363fdb2d_0_9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62363fdb2d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362363fdb2d_0_9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62363fdb2d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362363fdb2d_0_9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62363fdb2d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362363fdb2d_2_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62363fdb2d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362363fdb2d_2_1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62363fdb2d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362363fdb2d_2_1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62363fdb2d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362363fdb2d_2_1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62363fdb2d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362363fdb2d_2_1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62363fdb2d_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362363fdb2d_2_1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62363fdb2d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362363fdb2d_0_7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 name="Shape 130"/>
        <p:cNvGrpSpPr/>
        <p:nvPr/>
      </p:nvGrpSpPr>
      <p:grpSpPr>
        <a:xfrm>
          <a:off x="0" y="0"/>
          <a:ext cx="0" cy="0"/>
          <a:chOff x="0" y="0"/>
          <a:chExt cx="0" cy="0"/>
        </a:xfrm>
      </p:grpSpPr>
      <p:sp>
        <p:nvSpPr>
          <p:cNvPr id="131" name="Google Shape;131;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2" name="Google Shape;132;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3" name="Google Shape;133;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4" name="Shape 134"/>
        <p:cNvGrpSpPr/>
        <p:nvPr/>
      </p:nvGrpSpPr>
      <p:grpSpPr>
        <a:xfrm>
          <a:off x="0" y="0"/>
          <a:ext cx="0" cy="0"/>
          <a:chOff x="0" y="0"/>
          <a:chExt cx="0" cy="0"/>
        </a:xfrm>
      </p:grpSpPr>
      <p:sp>
        <p:nvSpPr>
          <p:cNvPr id="135" name="Google Shape;135;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36" name="Google Shape;136;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137" name="Google Shape;137;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8" name="Google Shape;138;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9" name="Google Shape;139;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0" name="Shape 140"/>
        <p:cNvGrpSpPr/>
        <p:nvPr/>
      </p:nvGrpSpPr>
      <p:grpSpPr>
        <a:xfrm>
          <a:off x="0" y="0"/>
          <a:ext cx="0" cy="0"/>
          <a:chOff x="0" y="0"/>
          <a:chExt cx="0" cy="0"/>
        </a:xfrm>
      </p:grpSpPr>
      <p:sp>
        <p:nvSpPr>
          <p:cNvPr id="141" name="Google Shape;141;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2" name="Google Shape;142;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43" name="Google Shape;143;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4" name="Google Shape;144;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5" name="Google Shape;145;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 name="Shape 146"/>
        <p:cNvGrpSpPr/>
        <p:nvPr/>
      </p:nvGrpSpPr>
      <p:grpSpPr>
        <a:xfrm>
          <a:off x="0" y="0"/>
          <a:ext cx="0" cy="0"/>
          <a:chOff x="0" y="0"/>
          <a:chExt cx="0" cy="0"/>
        </a:xfrm>
      </p:grpSpPr>
      <p:sp>
        <p:nvSpPr>
          <p:cNvPr id="147" name="Google Shape;147;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8" name="Google Shape;148;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149" name="Google Shape;149;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0" name="Google Shape;150;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1" name="Google Shape;151;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2" name="Shape 152"/>
        <p:cNvGrpSpPr/>
        <p:nvPr/>
      </p:nvGrpSpPr>
      <p:grpSpPr>
        <a:xfrm>
          <a:off x="0" y="0"/>
          <a:ext cx="0" cy="0"/>
          <a:chOff x="0" y="0"/>
          <a:chExt cx="0" cy="0"/>
        </a:xfrm>
      </p:grpSpPr>
      <p:sp>
        <p:nvSpPr>
          <p:cNvPr id="153" name="Google Shape;153;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54" name="Google Shape;154;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55" name="Google Shape;155;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56" name="Google Shape;156;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7" name="Google Shape;157;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8" name="Google Shape;158;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59" name="Shape 159"/>
        <p:cNvGrpSpPr/>
        <p:nvPr/>
      </p:nvGrpSpPr>
      <p:grpSpPr>
        <a:xfrm>
          <a:off x="0" y="0"/>
          <a:ext cx="0" cy="0"/>
          <a:chOff x="0" y="0"/>
          <a:chExt cx="0" cy="0"/>
        </a:xfrm>
      </p:grpSpPr>
      <p:sp>
        <p:nvSpPr>
          <p:cNvPr id="160" name="Google Shape;160;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61" name="Google Shape;161;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62" name="Google Shape;162;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63" name="Google Shape;163;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64" name="Google Shape;164;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65" name="Google Shape;165;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6" name="Google Shape;166;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7" name="Google Shape;167;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8" name="Shape 168"/>
        <p:cNvGrpSpPr/>
        <p:nvPr/>
      </p:nvGrpSpPr>
      <p:grpSpPr>
        <a:xfrm>
          <a:off x="0" y="0"/>
          <a:ext cx="0" cy="0"/>
          <a:chOff x="0" y="0"/>
          <a:chExt cx="0" cy="0"/>
        </a:xfrm>
      </p:grpSpPr>
      <p:sp>
        <p:nvSpPr>
          <p:cNvPr id="169" name="Google Shape;169;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70" name="Google Shape;170;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1" name="Google Shape;171;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2" name="Google Shape;172;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3" name="Shape 173"/>
        <p:cNvGrpSpPr/>
        <p:nvPr/>
      </p:nvGrpSpPr>
      <p:grpSpPr>
        <a:xfrm>
          <a:off x="0" y="0"/>
          <a:ext cx="0" cy="0"/>
          <a:chOff x="0" y="0"/>
          <a:chExt cx="0" cy="0"/>
        </a:xfrm>
      </p:grpSpPr>
      <p:sp>
        <p:nvSpPr>
          <p:cNvPr id="174" name="Google Shape;174;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75" name="Google Shape;175;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76" name="Google Shape;176;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77" name="Google Shape;177;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8" name="Google Shape;178;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9" name="Google Shape;179;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0" name="Shape 180"/>
        <p:cNvGrpSpPr/>
        <p:nvPr/>
      </p:nvGrpSpPr>
      <p:grpSpPr>
        <a:xfrm>
          <a:off x="0" y="0"/>
          <a:ext cx="0" cy="0"/>
          <a:chOff x="0" y="0"/>
          <a:chExt cx="0" cy="0"/>
        </a:xfrm>
      </p:grpSpPr>
      <p:sp>
        <p:nvSpPr>
          <p:cNvPr id="181" name="Google Shape;181;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82" name="Google Shape;182;p22"/>
          <p:cNvSpPr/>
          <p:nvPr>
            <p:ph idx="2" type="pic"/>
          </p:nvPr>
        </p:nvSpPr>
        <p:spPr>
          <a:xfrm>
            <a:off x="896144" y="306388"/>
            <a:ext cx="2743200" cy="2057400"/>
          </a:xfrm>
          <a:prstGeom prst="rect">
            <a:avLst/>
          </a:prstGeom>
          <a:noFill/>
          <a:ln>
            <a:noFill/>
          </a:ln>
        </p:spPr>
      </p:sp>
      <p:sp>
        <p:nvSpPr>
          <p:cNvPr id="183" name="Google Shape;183;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84" name="Google Shape;184;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85" name="Google Shape;185;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86" name="Google Shape;186;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7" name="Shape 187"/>
        <p:cNvGrpSpPr/>
        <p:nvPr/>
      </p:nvGrpSpPr>
      <p:grpSpPr>
        <a:xfrm>
          <a:off x="0" y="0"/>
          <a:ext cx="0" cy="0"/>
          <a:chOff x="0" y="0"/>
          <a:chExt cx="0" cy="0"/>
        </a:xfrm>
      </p:grpSpPr>
      <p:sp>
        <p:nvSpPr>
          <p:cNvPr id="188" name="Google Shape;188;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89" name="Google Shape;189;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90" name="Google Shape;190;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1" name="Google Shape;191;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2" name="Google Shape;192;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3" name="Shape 193"/>
        <p:cNvGrpSpPr/>
        <p:nvPr/>
      </p:nvGrpSpPr>
      <p:grpSpPr>
        <a:xfrm>
          <a:off x="0" y="0"/>
          <a:ext cx="0" cy="0"/>
          <a:chOff x="0" y="0"/>
          <a:chExt cx="0" cy="0"/>
        </a:xfrm>
      </p:grpSpPr>
      <p:sp>
        <p:nvSpPr>
          <p:cNvPr id="194" name="Google Shape;194;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95" name="Google Shape;195;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96" name="Google Shape;196;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7" name="Google Shape;197;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8" name="Google Shape;198;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126" name="Google Shape;126;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127" name="Google Shape;127;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28" name="Google Shape;128;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29" name="Google Shape;129;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nvSpPr>
        <p:spPr>
          <a:xfrm>
            <a:off x="1318233" y="1938411"/>
            <a:ext cx="6509100" cy="954300"/>
          </a:xfrm>
          <a:prstGeom prst="rect">
            <a:avLst/>
          </a:prstGeom>
          <a:noFill/>
          <a:ln>
            <a:noFill/>
          </a:ln>
        </p:spPr>
        <p:txBody>
          <a:bodyPr anchorCtr="0" anchor="t" bIns="0" lIns="0" spcFirstLastPara="1" rIns="0" wrap="square" tIns="0">
            <a:spAutoFit/>
          </a:bodyPr>
          <a:lstStyle/>
          <a:p>
            <a:pPr indent="0" lvl="0" marL="0" marR="0" rtl="0" algn="ctr">
              <a:lnSpc>
                <a:spcPct val="140001"/>
              </a:lnSpc>
              <a:spcBef>
                <a:spcPts val="0"/>
              </a:spcBef>
              <a:spcAft>
                <a:spcPts val="0"/>
              </a:spcAft>
              <a:buNone/>
            </a:pPr>
            <a:r>
              <a:rPr b="1" i="0" lang="en" sz="6200" u="none" cap="none" strike="noStrike">
                <a:solidFill>
                  <a:srgbClr val="000000"/>
                </a:solidFill>
                <a:latin typeface="Century Gothic"/>
                <a:ea typeface="Century Gothic"/>
                <a:cs typeface="Century Gothic"/>
                <a:sym typeface="Century Gothic"/>
              </a:rPr>
              <a:t>HEALTH RING</a:t>
            </a:r>
            <a:endParaRPr sz="700"/>
          </a:p>
        </p:txBody>
      </p:sp>
      <p:grpSp>
        <p:nvGrpSpPr>
          <p:cNvPr id="204" name="Google Shape;204;p25"/>
          <p:cNvGrpSpPr/>
          <p:nvPr/>
        </p:nvGrpSpPr>
        <p:grpSpPr>
          <a:xfrm>
            <a:off x="8359472" y="-567165"/>
            <a:ext cx="540357" cy="1550672"/>
            <a:chOff x="0" y="-38100"/>
            <a:chExt cx="284633" cy="816815"/>
          </a:xfrm>
        </p:grpSpPr>
        <p:sp>
          <p:nvSpPr>
            <p:cNvPr id="205" name="Google Shape;205;p25"/>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6" name="Google Shape;206;p25"/>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7" name="Google Shape;207;p25"/>
          <p:cNvGrpSpPr/>
          <p:nvPr/>
        </p:nvGrpSpPr>
        <p:grpSpPr>
          <a:xfrm>
            <a:off x="-264676" y="4829591"/>
            <a:ext cx="9673352" cy="483289"/>
            <a:chOff x="0" y="-38100"/>
            <a:chExt cx="5095428" cy="254572"/>
          </a:xfrm>
        </p:grpSpPr>
        <p:sp>
          <p:nvSpPr>
            <p:cNvPr id="208" name="Google Shape;208;p25"/>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9" name="Google Shape;209;p25"/>
            <p:cNvSpPr txBox="1"/>
            <p:nvPr/>
          </p:nvSpPr>
          <p:spPr>
            <a:xfrm>
              <a:off x="0" y="-38100"/>
              <a:ext cx="5095428" cy="2545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0" name="Google Shape;210;p25"/>
          <p:cNvSpPr/>
          <p:nvPr/>
        </p:nvSpPr>
        <p:spPr>
          <a:xfrm flipH="1">
            <a:off x="8624349" y="1542575"/>
            <a:ext cx="519651"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211" name="Google Shape;211;p25"/>
          <p:cNvSpPr/>
          <p:nvPr/>
        </p:nvSpPr>
        <p:spPr>
          <a:xfrm>
            <a:off x="-3591" y="1542575"/>
            <a:ext cx="519651"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212" name="Google Shape;212;p25"/>
          <p:cNvGrpSpPr/>
          <p:nvPr/>
        </p:nvGrpSpPr>
        <p:grpSpPr>
          <a:xfrm>
            <a:off x="244172" y="-567165"/>
            <a:ext cx="540358" cy="1550672"/>
            <a:chOff x="0" y="-38100"/>
            <a:chExt cx="284633" cy="816815"/>
          </a:xfrm>
        </p:grpSpPr>
        <p:sp>
          <p:nvSpPr>
            <p:cNvPr id="213" name="Google Shape;213;p25"/>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4" name="Google Shape;214;p25"/>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grpSp>
        <p:nvGrpSpPr>
          <p:cNvPr id="361" name="Google Shape;361;p34"/>
          <p:cNvGrpSpPr/>
          <p:nvPr/>
        </p:nvGrpSpPr>
        <p:grpSpPr>
          <a:xfrm>
            <a:off x="8359472" y="-567165"/>
            <a:ext cx="540357" cy="1550672"/>
            <a:chOff x="0" y="-38100"/>
            <a:chExt cx="284633" cy="816815"/>
          </a:xfrm>
        </p:grpSpPr>
        <p:sp>
          <p:nvSpPr>
            <p:cNvPr id="362" name="Google Shape;362;p34"/>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3" name="Google Shape;363;p34"/>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4" name="Google Shape;364;p34"/>
          <p:cNvGrpSpPr/>
          <p:nvPr/>
        </p:nvGrpSpPr>
        <p:grpSpPr>
          <a:xfrm>
            <a:off x="-264676" y="4829591"/>
            <a:ext cx="9673352" cy="483289"/>
            <a:chOff x="0" y="-38100"/>
            <a:chExt cx="5095428" cy="254572"/>
          </a:xfrm>
        </p:grpSpPr>
        <p:sp>
          <p:nvSpPr>
            <p:cNvPr id="365" name="Google Shape;365;p34"/>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6" name="Google Shape;366;p34"/>
            <p:cNvSpPr txBox="1"/>
            <p:nvPr/>
          </p:nvSpPr>
          <p:spPr>
            <a:xfrm>
              <a:off x="0" y="-38100"/>
              <a:ext cx="5095428" cy="2545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67" name="Google Shape;367;p34"/>
          <p:cNvSpPr/>
          <p:nvPr/>
        </p:nvSpPr>
        <p:spPr>
          <a:xfrm flipH="1">
            <a:off x="8624349" y="1542575"/>
            <a:ext cx="519651"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368" name="Google Shape;368;p34"/>
          <p:cNvSpPr/>
          <p:nvPr/>
        </p:nvSpPr>
        <p:spPr>
          <a:xfrm>
            <a:off x="-24291" y="1542575"/>
            <a:ext cx="542245"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369" name="Google Shape;369;p34"/>
          <p:cNvGrpSpPr/>
          <p:nvPr/>
        </p:nvGrpSpPr>
        <p:grpSpPr>
          <a:xfrm>
            <a:off x="244172" y="-567165"/>
            <a:ext cx="540358" cy="1550672"/>
            <a:chOff x="0" y="-38100"/>
            <a:chExt cx="284633" cy="816815"/>
          </a:xfrm>
        </p:grpSpPr>
        <p:sp>
          <p:nvSpPr>
            <p:cNvPr id="370" name="Google Shape;370;p34"/>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1" name="Google Shape;371;p34"/>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72" name="Google Shape;372;p34"/>
          <p:cNvSpPr txBox="1"/>
          <p:nvPr/>
        </p:nvSpPr>
        <p:spPr>
          <a:xfrm>
            <a:off x="3549325" y="60175"/>
            <a:ext cx="337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Century Gothic"/>
                <a:ea typeface="Century Gothic"/>
                <a:cs typeface="Century Gothic"/>
                <a:sym typeface="Century Gothic"/>
              </a:rPr>
              <a:t>STTS22H</a:t>
            </a:r>
            <a:endParaRPr b="1" sz="2400">
              <a:latin typeface="Century Gothic"/>
              <a:ea typeface="Century Gothic"/>
              <a:cs typeface="Century Gothic"/>
              <a:sym typeface="Century Gothic"/>
            </a:endParaRPr>
          </a:p>
        </p:txBody>
      </p:sp>
      <p:sp>
        <p:nvSpPr>
          <p:cNvPr id="373" name="Google Shape;373;p34"/>
          <p:cNvSpPr txBox="1"/>
          <p:nvPr/>
        </p:nvSpPr>
        <p:spPr>
          <a:xfrm>
            <a:off x="1127788" y="983475"/>
            <a:ext cx="7158600" cy="26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en" sz="1300">
                <a:solidFill>
                  <a:schemeClr val="dk1"/>
                </a:solidFill>
              </a:rPr>
              <a:t>The </a:t>
            </a:r>
            <a:r>
              <a:rPr lang="en" sz="1300">
                <a:solidFill>
                  <a:schemeClr val="dk1"/>
                </a:solidFill>
              </a:rPr>
              <a:t>STTS22H </a:t>
            </a:r>
            <a:r>
              <a:rPr lang="en" sz="1300">
                <a:solidFill>
                  <a:schemeClr val="dk1"/>
                </a:solidFill>
              </a:rPr>
              <a:t>is an ultra-low-power, high-accuracy </a:t>
            </a:r>
            <a:r>
              <a:rPr lang="en" sz="1300">
                <a:solidFill>
                  <a:schemeClr val="dk1"/>
                </a:solidFill>
              </a:rPr>
              <a:t>digital temperature sensor</a:t>
            </a:r>
            <a:r>
              <a:rPr lang="en" sz="1300">
                <a:solidFill>
                  <a:schemeClr val="dk1"/>
                </a:solidFill>
              </a:rPr>
              <a:t> from STMicroelectronics designed for wearable and battery-powered applications. It provides precise </a:t>
            </a:r>
            <a:r>
              <a:rPr lang="en" sz="1300">
                <a:solidFill>
                  <a:schemeClr val="dk1"/>
                </a:solidFill>
              </a:rPr>
              <a:t>skin or peripheral temperature </a:t>
            </a:r>
            <a:r>
              <a:rPr lang="en" sz="1300">
                <a:solidFill>
                  <a:schemeClr val="dk1"/>
                </a:solidFill>
              </a:rPr>
              <a:t>measurement with a small footprint and minimal power consumption, making it ideal for continuous health monitoring in compact devices like rings, watches, and fitness trackers.</a:t>
            </a:r>
            <a:endParaRPr sz="1300">
              <a:solidFill>
                <a:schemeClr val="dk1"/>
              </a:solidFill>
            </a:endParaRPr>
          </a:p>
          <a:p>
            <a:pPr indent="0" lvl="0" marL="0" rtl="0" algn="l">
              <a:lnSpc>
                <a:spcPct val="150000"/>
              </a:lnSpc>
              <a:spcBef>
                <a:spcPts val="1200"/>
              </a:spcBef>
              <a:spcAft>
                <a:spcPts val="1200"/>
              </a:spcAft>
              <a:buNone/>
            </a:pPr>
            <a:r>
              <a:rPr lang="en" sz="1300">
                <a:solidFill>
                  <a:schemeClr val="dk1"/>
                </a:solidFill>
              </a:rPr>
              <a:t>The sensor communicates via an I²C interface and operates reliably over a wide temperature range, ensuring accurate basal temperature tracking useful for health insights such as fever detection, and sleep quality monitoring.</a:t>
            </a:r>
            <a:endParaRPr sz="1300">
              <a:solidFill>
                <a:schemeClr val="dk1"/>
              </a:solidFill>
            </a:endParaRPr>
          </a:p>
        </p:txBody>
      </p:sp>
      <p:pic>
        <p:nvPicPr>
          <p:cNvPr id="374" name="Google Shape;374;p34"/>
          <p:cNvPicPr preferRelativeResize="0"/>
          <p:nvPr/>
        </p:nvPicPr>
        <p:blipFill>
          <a:blip r:embed="rId4">
            <a:alphaModFix/>
          </a:blip>
          <a:stretch>
            <a:fillRect/>
          </a:stretch>
        </p:blipFill>
        <p:spPr>
          <a:xfrm>
            <a:off x="4866775" y="3372850"/>
            <a:ext cx="3419625" cy="1456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grpSp>
        <p:nvGrpSpPr>
          <p:cNvPr id="379" name="Google Shape;379;p35"/>
          <p:cNvGrpSpPr/>
          <p:nvPr/>
        </p:nvGrpSpPr>
        <p:grpSpPr>
          <a:xfrm>
            <a:off x="8359472" y="-567165"/>
            <a:ext cx="540357" cy="1550672"/>
            <a:chOff x="0" y="-38100"/>
            <a:chExt cx="284633" cy="816815"/>
          </a:xfrm>
        </p:grpSpPr>
        <p:sp>
          <p:nvSpPr>
            <p:cNvPr id="380" name="Google Shape;380;p35"/>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1" name="Google Shape;381;p35"/>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82" name="Google Shape;382;p35"/>
          <p:cNvGrpSpPr/>
          <p:nvPr/>
        </p:nvGrpSpPr>
        <p:grpSpPr>
          <a:xfrm>
            <a:off x="-264676" y="4829591"/>
            <a:ext cx="9673352" cy="483289"/>
            <a:chOff x="0" y="-38100"/>
            <a:chExt cx="5095428" cy="254572"/>
          </a:xfrm>
        </p:grpSpPr>
        <p:sp>
          <p:nvSpPr>
            <p:cNvPr id="383" name="Google Shape;383;p35"/>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4" name="Google Shape;384;p35"/>
            <p:cNvSpPr txBox="1"/>
            <p:nvPr/>
          </p:nvSpPr>
          <p:spPr>
            <a:xfrm>
              <a:off x="0" y="-38100"/>
              <a:ext cx="5095428" cy="2545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85" name="Google Shape;385;p35"/>
          <p:cNvSpPr/>
          <p:nvPr/>
        </p:nvSpPr>
        <p:spPr>
          <a:xfrm flipH="1">
            <a:off x="8627755" y="1542575"/>
            <a:ext cx="542245"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386" name="Google Shape;386;p35"/>
          <p:cNvSpPr/>
          <p:nvPr/>
        </p:nvSpPr>
        <p:spPr>
          <a:xfrm>
            <a:off x="-24291" y="1542575"/>
            <a:ext cx="542245"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387" name="Google Shape;387;p35"/>
          <p:cNvGrpSpPr/>
          <p:nvPr/>
        </p:nvGrpSpPr>
        <p:grpSpPr>
          <a:xfrm>
            <a:off x="244172" y="-567165"/>
            <a:ext cx="540358" cy="1550672"/>
            <a:chOff x="0" y="-38100"/>
            <a:chExt cx="284633" cy="816815"/>
          </a:xfrm>
        </p:grpSpPr>
        <p:sp>
          <p:nvSpPr>
            <p:cNvPr id="388" name="Google Shape;388;p35"/>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9" name="Google Shape;389;p35"/>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390" name="Google Shape;390;p35"/>
          <p:cNvPicPr preferRelativeResize="0"/>
          <p:nvPr/>
        </p:nvPicPr>
        <p:blipFill>
          <a:blip r:embed="rId4">
            <a:alphaModFix/>
          </a:blip>
          <a:stretch>
            <a:fillRect/>
          </a:stretch>
        </p:blipFill>
        <p:spPr>
          <a:xfrm>
            <a:off x="1087319" y="477735"/>
            <a:ext cx="6446406" cy="4308321"/>
          </a:xfrm>
          <a:prstGeom prst="rect">
            <a:avLst/>
          </a:prstGeom>
          <a:noFill/>
          <a:ln>
            <a:noFill/>
          </a:ln>
        </p:spPr>
      </p:pic>
      <p:sp>
        <p:nvSpPr>
          <p:cNvPr id="391" name="Google Shape;391;p35"/>
          <p:cNvSpPr txBox="1"/>
          <p:nvPr/>
        </p:nvSpPr>
        <p:spPr>
          <a:xfrm>
            <a:off x="320155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Century Gothic"/>
                <a:ea typeface="Century Gothic"/>
                <a:cs typeface="Century Gothic"/>
                <a:sym typeface="Century Gothic"/>
              </a:rPr>
              <a:t>STTS22H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grpSp>
        <p:nvGrpSpPr>
          <p:cNvPr id="396" name="Google Shape;396;p36"/>
          <p:cNvGrpSpPr/>
          <p:nvPr/>
        </p:nvGrpSpPr>
        <p:grpSpPr>
          <a:xfrm>
            <a:off x="8359472" y="-567165"/>
            <a:ext cx="540357" cy="1550672"/>
            <a:chOff x="0" y="-38100"/>
            <a:chExt cx="284633" cy="816815"/>
          </a:xfrm>
        </p:grpSpPr>
        <p:sp>
          <p:nvSpPr>
            <p:cNvPr id="397" name="Google Shape;397;p36"/>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8" name="Google Shape;398;p36"/>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9" name="Google Shape;399;p36"/>
          <p:cNvGrpSpPr/>
          <p:nvPr/>
        </p:nvGrpSpPr>
        <p:grpSpPr>
          <a:xfrm>
            <a:off x="-264676" y="4829591"/>
            <a:ext cx="9673352" cy="483289"/>
            <a:chOff x="0" y="-38100"/>
            <a:chExt cx="5095428" cy="254572"/>
          </a:xfrm>
        </p:grpSpPr>
        <p:sp>
          <p:nvSpPr>
            <p:cNvPr id="400" name="Google Shape;400;p36"/>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1" name="Google Shape;401;p36"/>
            <p:cNvSpPr txBox="1"/>
            <p:nvPr/>
          </p:nvSpPr>
          <p:spPr>
            <a:xfrm>
              <a:off x="0" y="-38100"/>
              <a:ext cx="5095428" cy="2545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02" name="Google Shape;402;p36"/>
          <p:cNvSpPr/>
          <p:nvPr/>
        </p:nvSpPr>
        <p:spPr>
          <a:xfrm flipH="1">
            <a:off x="8624348" y="1586775"/>
            <a:ext cx="519651"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403" name="Google Shape;403;p36"/>
          <p:cNvSpPr/>
          <p:nvPr/>
        </p:nvSpPr>
        <p:spPr>
          <a:xfrm>
            <a:off x="-24291" y="1542575"/>
            <a:ext cx="542245"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404" name="Google Shape;404;p36"/>
          <p:cNvGrpSpPr/>
          <p:nvPr/>
        </p:nvGrpSpPr>
        <p:grpSpPr>
          <a:xfrm>
            <a:off x="244172" y="-567165"/>
            <a:ext cx="540358" cy="1550672"/>
            <a:chOff x="0" y="-38100"/>
            <a:chExt cx="284633" cy="816815"/>
          </a:xfrm>
        </p:grpSpPr>
        <p:sp>
          <p:nvSpPr>
            <p:cNvPr id="405" name="Google Shape;405;p36"/>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6" name="Google Shape;406;p36"/>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07" name="Google Shape;407;p36"/>
          <p:cNvSpPr txBox="1"/>
          <p:nvPr/>
        </p:nvSpPr>
        <p:spPr>
          <a:xfrm>
            <a:off x="1105950" y="791350"/>
            <a:ext cx="6932100" cy="3240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400"/>
              </a:spcBef>
              <a:spcAft>
                <a:spcPts val="0"/>
              </a:spcAft>
              <a:buNone/>
            </a:pPr>
            <a:r>
              <a:rPr b="1" lang="en" sz="1300">
                <a:solidFill>
                  <a:schemeClr val="dk1"/>
                </a:solidFill>
              </a:rPr>
              <a:t>STTS22H – Vitals Measured </a:t>
            </a:r>
            <a:endParaRPr b="1" sz="1300">
              <a:solidFill>
                <a:schemeClr val="dk1"/>
              </a:solidFill>
            </a:endParaRPr>
          </a:p>
          <a:p>
            <a:pPr indent="-298450" lvl="0" marL="457200" rtl="0" algn="l">
              <a:lnSpc>
                <a:spcPct val="150000"/>
              </a:lnSpc>
              <a:spcBef>
                <a:spcPts val="1200"/>
              </a:spcBef>
              <a:spcAft>
                <a:spcPts val="0"/>
              </a:spcAft>
              <a:buClr>
                <a:schemeClr val="dk1"/>
              </a:buClr>
              <a:buSzPts val="1100"/>
              <a:buChar char="●"/>
            </a:pPr>
            <a:r>
              <a:rPr b="1" lang="en" sz="1300">
                <a:solidFill>
                  <a:schemeClr val="dk1"/>
                </a:solidFill>
              </a:rPr>
              <a:t>Skin Temperature</a:t>
            </a:r>
            <a:r>
              <a:rPr lang="en" sz="1300">
                <a:solidFill>
                  <a:schemeClr val="dk1"/>
                </a:solidFill>
              </a:rPr>
              <a:t> –</a:t>
            </a:r>
            <a:r>
              <a:rPr lang="en" sz="1100">
                <a:solidFill>
                  <a:schemeClr val="dk1"/>
                </a:solidFill>
              </a:rPr>
              <a:t> </a:t>
            </a:r>
            <a:r>
              <a:rPr lang="en" sz="1300">
                <a:solidFill>
                  <a:schemeClr val="dk1"/>
                </a:solidFill>
              </a:rPr>
              <a:t>for monitoring thermal trends on the body surface</a:t>
            </a:r>
            <a:br>
              <a:rPr lang="en" sz="1300">
                <a:solidFill>
                  <a:schemeClr val="dk1"/>
                </a:solidFill>
              </a:rPr>
            </a:b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b="1" lang="en" sz="1300">
                <a:solidFill>
                  <a:schemeClr val="dk1"/>
                </a:solidFill>
              </a:rPr>
              <a:t>Basal Body Temperature</a:t>
            </a:r>
            <a:r>
              <a:rPr lang="en" sz="1300">
                <a:solidFill>
                  <a:schemeClr val="dk1"/>
                </a:solidFill>
              </a:rPr>
              <a:t> – useful for tracking circadian rhythm, menstrual cycles, and fertility</a:t>
            </a:r>
            <a:br>
              <a:rPr lang="en" sz="1300">
                <a:solidFill>
                  <a:schemeClr val="dk1"/>
                </a:solidFill>
              </a:rPr>
            </a:b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b="1" lang="en" sz="1300">
                <a:solidFill>
                  <a:schemeClr val="dk1"/>
                </a:solidFill>
              </a:rPr>
              <a:t>Fever Detection</a:t>
            </a:r>
            <a:r>
              <a:rPr lang="en" sz="1300">
                <a:solidFill>
                  <a:schemeClr val="dk1"/>
                </a:solidFill>
              </a:rPr>
              <a:t> – continuous temperature monitoring for early illness detection</a:t>
            </a:r>
            <a:br>
              <a:rPr lang="en" sz="1300">
                <a:solidFill>
                  <a:schemeClr val="dk1"/>
                </a:solidFill>
              </a:rPr>
            </a:b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b="1" lang="en" sz="1300">
                <a:solidFill>
                  <a:schemeClr val="dk1"/>
                </a:solidFill>
              </a:rPr>
              <a:t>Sleep Monitoring Support</a:t>
            </a:r>
            <a:r>
              <a:rPr lang="en" sz="1300">
                <a:solidFill>
                  <a:schemeClr val="dk1"/>
                </a:solidFill>
              </a:rPr>
              <a:t> – contributes to sleep phase analysis when combined with HR and motion data</a:t>
            </a:r>
            <a:endParaRPr sz="13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grpSp>
        <p:nvGrpSpPr>
          <p:cNvPr id="412" name="Google Shape;412;p37"/>
          <p:cNvGrpSpPr/>
          <p:nvPr/>
        </p:nvGrpSpPr>
        <p:grpSpPr>
          <a:xfrm>
            <a:off x="8359472" y="-567165"/>
            <a:ext cx="540357" cy="1550672"/>
            <a:chOff x="0" y="-38100"/>
            <a:chExt cx="284633" cy="816815"/>
          </a:xfrm>
        </p:grpSpPr>
        <p:sp>
          <p:nvSpPr>
            <p:cNvPr id="413" name="Google Shape;413;p37"/>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4" name="Google Shape;414;p37"/>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15" name="Google Shape;415;p37"/>
          <p:cNvGrpSpPr/>
          <p:nvPr/>
        </p:nvGrpSpPr>
        <p:grpSpPr>
          <a:xfrm>
            <a:off x="-264676" y="4829591"/>
            <a:ext cx="9673352" cy="483289"/>
            <a:chOff x="0" y="-38100"/>
            <a:chExt cx="5095428" cy="254572"/>
          </a:xfrm>
        </p:grpSpPr>
        <p:sp>
          <p:nvSpPr>
            <p:cNvPr id="416" name="Google Shape;416;p37"/>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7" name="Google Shape;417;p37"/>
            <p:cNvSpPr txBox="1"/>
            <p:nvPr/>
          </p:nvSpPr>
          <p:spPr>
            <a:xfrm>
              <a:off x="0" y="-38100"/>
              <a:ext cx="5095428" cy="2545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18" name="Google Shape;418;p37"/>
          <p:cNvSpPr/>
          <p:nvPr/>
        </p:nvSpPr>
        <p:spPr>
          <a:xfrm flipH="1">
            <a:off x="8628998" y="1542575"/>
            <a:ext cx="779477"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419" name="Google Shape;419;p37"/>
          <p:cNvSpPr/>
          <p:nvPr/>
        </p:nvSpPr>
        <p:spPr>
          <a:xfrm>
            <a:off x="-24291" y="1542575"/>
            <a:ext cx="542245"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420" name="Google Shape;420;p37"/>
          <p:cNvGrpSpPr/>
          <p:nvPr/>
        </p:nvGrpSpPr>
        <p:grpSpPr>
          <a:xfrm>
            <a:off x="244172" y="-567165"/>
            <a:ext cx="540358" cy="1550672"/>
            <a:chOff x="0" y="-38100"/>
            <a:chExt cx="284633" cy="816815"/>
          </a:xfrm>
        </p:grpSpPr>
        <p:sp>
          <p:nvSpPr>
            <p:cNvPr id="421" name="Google Shape;421;p37"/>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2" name="Google Shape;422;p37"/>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23" name="Google Shape;423;p37"/>
          <p:cNvSpPr txBox="1"/>
          <p:nvPr/>
        </p:nvSpPr>
        <p:spPr>
          <a:xfrm>
            <a:off x="1434825" y="1187100"/>
            <a:ext cx="5785200" cy="188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en" sz="1300">
                <a:solidFill>
                  <a:schemeClr val="dk1"/>
                </a:solidFill>
              </a:rPr>
              <a:t>The </a:t>
            </a:r>
            <a:r>
              <a:rPr lang="en" sz="1300">
                <a:solidFill>
                  <a:schemeClr val="dk1"/>
                </a:solidFill>
              </a:rPr>
              <a:t>ICM-20948</a:t>
            </a:r>
            <a:r>
              <a:rPr lang="en" sz="1300">
                <a:solidFill>
                  <a:schemeClr val="dk1"/>
                </a:solidFill>
              </a:rPr>
              <a:t> is a compact, low-power, </a:t>
            </a:r>
            <a:r>
              <a:rPr lang="en" sz="1300">
                <a:solidFill>
                  <a:schemeClr val="dk1"/>
                </a:solidFill>
              </a:rPr>
              <a:t>9-axis motion</a:t>
            </a:r>
            <a:r>
              <a:rPr b="1" lang="en" sz="1300">
                <a:solidFill>
                  <a:schemeClr val="dk1"/>
                </a:solidFill>
              </a:rPr>
              <a:t> </a:t>
            </a:r>
            <a:r>
              <a:rPr lang="en" sz="1300">
                <a:solidFill>
                  <a:schemeClr val="dk1"/>
                </a:solidFill>
              </a:rPr>
              <a:t>tracking sensor </a:t>
            </a:r>
            <a:r>
              <a:rPr lang="en" sz="1300">
                <a:solidFill>
                  <a:schemeClr val="dk1"/>
                </a:solidFill>
              </a:rPr>
              <a:t>that integrates a </a:t>
            </a:r>
            <a:r>
              <a:rPr lang="en" sz="1300">
                <a:solidFill>
                  <a:schemeClr val="dk1"/>
                </a:solidFill>
              </a:rPr>
              <a:t>3-axis gyroscope, 3-axis accelerometer,</a:t>
            </a:r>
            <a:r>
              <a:rPr lang="en" sz="1300">
                <a:solidFill>
                  <a:schemeClr val="dk1"/>
                </a:solidFill>
              </a:rPr>
              <a:t> and </a:t>
            </a:r>
            <a:r>
              <a:rPr lang="en" sz="1300">
                <a:solidFill>
                  <a:schemeClr val="dk1"/>
                </a:solidFill>
              </a:rPr>
              <a:t>3-axis</a:t>
            </a:r>
            <a:r>
              <a:rPr b="1" lang="en" sz="1300">
                <a:solidFill>
                  <a:schemeClr val="dk1"/>
                </a:solidFill>
              </a:rPr>
              <a:t> </a:t>
            </a:r>
            <a:r>
              <a:rPr lang="en" sz="1300">
                <a:solidFill>
                  <a:schemeClr val="dk1"/>
                </a:solidFill>
              </a:rPr>
              <a:t>magnetometer</a:t>
            </a:r>
            <a:r>
              <a:rPr lang="en" sz="1300">
                <a:solidFill>
                  <a:schemeClr val="dk1"/>
                </a:solidFill>
              </a:rPr>
              <a:t> in a single chip. It’s designed for applications like wearables, AR/VR, health monitoring, and motion analysis. Its embedded Digital Motion Processor (DMP) supports sensor fusion and offloads computation from the host MCU, reducing power and latency.</a:t>
            </a:r>
            <a:endParaRPr sz="1300">
              <a:solidFill>
                <a:schemeClr val="dk1"/>
              </a:solidFill>
            </a:endParaRPr>
          </a:p>
        </p:txBody>
      </p:sp>
      <p:sp>
        <p:nvSpPr>
          <p:cNvPr id="424" name="Google Shape;424;p37"/>
          <p:cNvSpPr txBox="1"/>
          <p:nvPr/>
        </p:nvSpPr>
        <p:spPr>
          <a:xfrm>
            <a:off x="3027975" y="145375"/>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2300">
                <a:solidFill>
                  <a:schemeClr val="dk1"/>
                </a:solidFill>
                <a:latin typeface="Century Gothic"/>
                <a:ea typeface="Century Gothic"/>
                <a:cs typeface="Century Gothic"/>
                <a:sym typeface="Century Gothic"/>
              </a:rPr>
              <a:t>ICM-209</a:t>
            </a:r>
            <a:r>
              <a:rPr b="1" lang="en" sz="2300">
                <a:solidFill>
                  <a:schemeClr val="dk1"/>
                </a:solidFill>
                <a:latin typeface="Century Gothic"/>
                <a:ea typeface="Century Gothic"/>
                <a:cs typeface="Century Gothic"/>
                <a:sym typeface="Century Gothic"/>
              </a:rPr>
              <a:t>48</a:t>
            </a:r>
            <a:r>
              <a:rPr b="1" lang="en" sz="2400">
                <a:solidFill>
                  <a:schemeClr val="dk1"/>
                </a:solidFill>
                <a:latin typeface="Century Gothic"/>
                <a:ea typeface="Century Gothic"/>
                <a:cs typeface="Century Gothic"/>
                <a:sym typeface="Century Gothic"/>
              </a:rPr>
              <a:t> </a:t>
            </a:r>
            <a:endParaRPr b="1" sz="2400">
              <a:solidFill>
                <a:schemeClr val="dk1"/>
              </a:solidFill>
              <a:latin typeface="Century Gothic"/>
              <a:ea typeface="Century Gothic"/>
              <a:cs typeface="Century Gothic"/>
              <a:sym typeface="Century Gothic"/>
            </a:endParaRPr>
          </a:p>
        </p:txBody>
      </p:sp>
      <p:pic>
        <p:nvPicPr>
          <p:cNvPr id="425" name="Google Shape;425;p37"/>
          <p:cNvPicPr preferRelativeResize="0"/>
          <p:nvPr/>
        </p:nvPicPr>
        <p:blipFill>
          <a:blip r:embed="rId4">
            <a:alphaModFix/>
          </a:blip>
          <a:stretch>
            <a:fillRect/>
          </a:stretch>
        </p:blipFill>
        <p:spPr>
          <a:xfrm>
            <a:off x="6027975" y="3029811"/>
            <a:ext cx="2331501" cy="17449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grpSp>
        <p:nvGrpSpPr>
          <p:cNvPr id="430" name="Google Shape;430;p38"/>
          <p:cNvGrpSpPr/>
          <p:nvPr/>
        </p:nvGrpSpPr>
        <p:grpSpPr>
          <a:xfrm>
            <a:off x="8359472" y="-567165"/>
            <a:ext cx="540357" cy="1550672"/>
            <a:chOff x="0" y="-38100"/>
            <a:chExt cx="284633" cy="816815"/>
          </a:xfrm>
        </p:grpSpPr>
        <p:sp>
          <p:nvSpPr>
            <p:cNvPr id="431" name="Google Shape;431;p38"/>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2" name="Google Shape;432;p38"/>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33" name="Google Shape;433;p38"/>
          <p:cNvGrpSpPr/>
          <p:nvPr/>
        </p:nvGrpSpPr>
        <p:grpSpPr>
          <a:xfrm>
            <a:off x="-264676" y="4829591"/>
            <a:ext cx="9673352" cy="483289"/>
            <a:chOff x="0" y="-38100"/>
            <a:chExt cx="5095428" cy="254572"/>
          </a:xfrm>
        </p:grpSpPr>
        <p:sp>
          <p:nvSpPr>
            <p:cNvPr id="434" name="Google Shape;434;p38"/>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5" name="Google Shape;435;p38"/>
            <p:cNvSpPr txBox="1"/>
            <p:nvPr/>
          </p:nvSpPr>
          <p:spPr>
            <a:xfrm>
              <a:off x="0" y="-38100"/>
              <a:ext cx="5095428" cy="2545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36" name="Google Shape;436;p38"/>
          <p:cNvSpPr/>
          <p:nvPr/>
        </p:nvSpPr>
        <p:spPr>
          <a:xfrm flipH="1">
            <a:off x="8627755" y="1542575"/>
            <a:ext cx="542245"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437" name="Google Shape;437;p38"/>
          <p:cNvSpPr/>
          <p:nvPr/>
        </p:nvSpPr>
        <p:spPr>
          <a:xfrm>
            <a:off x="-24291" y="1542575"/>
            <a:ext cx="542245"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438" name="Google Shape;438;p38"/>
          <p:cNvGrpSpPr/>
          <p:nvPr/>
        </p:nvGrpSpPr>
        <p:grpSpPr>
          <a:xfrm>
            <a:off x="244172" y="-567165"/>
            <a:ext cx="540358" cy="1550672"/>
            <a:chOff x="0" y="-38100"/>
            <a:chExt cx="284633" cy="816815"/>
          </a:xfrm>
        </p:grpSpPr>
        <p:sp>
          <p:nvSpPr>
            <p:cNvPr id="439" name="Google Shape;439;p38"/>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0" name="Google Shape;440;p38"/>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441" name="Google Shape;441;p38"/>
          <p:cNvPicPr preferRelativeResize="0"/>
          <p:nvPr/>
        </p:nvPicPr>
        <p:blipFill>
          <a:blip r:embed="rId4">
            <a:alphaModFix/>
          </a:blip>
          <a:stretch>
            <a:fillRect/>
          </a:stretch>
        </p:blipFill>
        <p:spPr>
          <a:xfrm>
            <a:off x="1278319" y="521272"/>
            <a:ext cx="6318871" cy="4308321"/>
          </a:xfrm>
          <a:prstGeom prst="rect">
            <a:avLst/>
          </a:prstGeom>
          <a:noFill/>
          <a:ln>
            <a:noFill/>
          </a:ln>
        </p:spPr>
      </p:pic>
      <p:sp>
        <p:nvSpPr>
          <p:cNvPr id="442" name="Google Shape;442;p38"/>
          <p:cNvSpPr txBox="1"/>
          <p:nvPr/>
        </p:nvSpPr>
        <p:spPr>
          <a:xfrm>
            <a:off x="3429025" y="-6890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2300">
                <a:solidFill>
                  <a:schemeClr val="dk1"/>
                </a:solidFill>
                <a:latin typeface="Century Gothic"/>
                <a:ea typeface="Century Gothic"/>
                <a:cs typeface="Century Gothic"/>
                <a:sym typeface="Century Gothic"/>
              </a:rPr>
              <a:t>ICM-20948</a:t>
            </a:r>
            <a:r>
              <a:rPr b="1" lang="en" sz="2400">
                <a:solidFill>
                  <a:schemeClr val="dk1"/>
                </a:solidFill>
                <a:latin typeface="Century Gothic"/>
                <a:ea typeface="Century Gothic"/>
                <a:cs typeface="Century Gothic"/>
                <a:sym typeface="Century Gothic"/>
              </a:rPr>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grpSp>
        <p:nvGrpSpPr>
          <p:cNvPr id="447" name="Google Shape;447;p39"/>
          <p:cNvGrpSpPr/>
          <p:nvPr/>
        </p:nvGrpSpPr>
        <p:grpSpPr>
          <a:xfrm>
            <a:off x="8359472" y="-567165"/>
            <a:ext cx="540357" cy="1550672"/>
            <a:chOff x="0" y="-38100"/>
            <a:chExt cx="284633" cy="816815"/>
          </a:xfrm>
        </p:grpSpPr>
        <p:sp>
          <p:nvSpPr>
            <p:cNvPr id="448" name="Google Shape;448;p39"/>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9" name="Google Shape;449;p39"/>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50" name="Google Shape;450;p39"/>
          <p:cNvGrpSpPr/>
          <p:nvPr/>
        </p:nvGrpSpPr>
        <p:grpSpPr>
          <a:xfrm>
            <a:off x="-264676" y="4829591"/>
            <a:ext cx="9673352" cy="483289"/>
            <a:chOff x="0" y="-38100"/>
            <a:chExt cx="5095428" cy="254572"/>
          </a:xfrm>
        </p:grpSpPr>
        <p:sp>
          <p:nvSpPr>
            <p:cNvPr id="451" name="Google Shape;451;p39"/>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2" name="Google Shape;452;p39"/>
            <p:cNvSpPr txBox="1"/>
            <p:nvPr/>
          </p:nvSpPr>
          <p:spPr>
            <a:xfrm>
              <a:off x="0" y="-38100"/>
              <a:ext cx="5095428" cy="2545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53" name="Google Shape;453;p39"/>
          <p:cNvSpPr/>
          <p:nvPr/>
        </p:nvSpPr>
        <p:spPr>
          <a:xfrm flipH="1">
            <a:off x="8627755" y="1542575"/>
            <a:ext cx="542245"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454" name="Google Shape;454;p39"/>
          <p:cNvSpPr/>
          <p:nvPr/>
        </p:nvSpPr>
        <p:spPr>
          <a:xfrm>
            <a:off x="-24291" y="1542575"/>
            <a:ext cx="542245"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455" name="Google Shape;455;p39"/>
          <p:cNvGrpSpPr/>
          <p:nvPr/>
        </p:nvGrpSpPr>
        <p:grpSpPr>
          <a:xfrm>
            <a:off x="244172" y="-567165"/>
            <a:ext cx="540358" cy="1550672"/>
            <a:chOff x="0" y="-38100"/>
            <a:chExt cx="284633" cy="816815"/>
          </a:xfrm>
        </p:grpSpPr>
        <p:sp>
          <p:nvSpPr>
            <p:cNvPr id="456" name="Google Shape;456;p39"/>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7" name="Google Shape;457;p39"/>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58" name="Google Shape;458;p39"/>
          <p:cNvSpPr txBox="1"/>
          <p:nvPr/>
        </p:nvSpPr>
        <p:spPr>
          <a:xfrm>
            <a:off x="1610263" y="921750"/>
            <a:ext cx="5492400" cy="330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dk1"/>
                </a:solidFill>
              </a:rPr>
              <a:t>ICM-20948 – Vitals Measured </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 sz="1300">
                <a:solidFill>
                  <a:schemeClr val="dk1"/>
                </a:solidFill>
              </a:rPr>
              <a:t>Motion &amp; Activity</a:t>
            </a:r>
            <a:r>
              <a:rPr lang="en" sz="1300">
                <a:solidFill>
                  <a:schemeClr val="dk1"/>
                </a:solidFill>
              </a:rPr>
              <a:t> – step counting, posture, general movement</a:t>
            </a:r>
            <a:br>
              <a:rPr lang="en"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Respiratory Rate (derived)</a:t>
            </a:r>
            <a:r>
              <a:rPr lang="en" sz="1300">
                <a:solidFill>
                  <a:schemeClr val="dk1"/>
                </a:solidFill>
              </a:rPr>
              <a:t> – through chest movement analysis</a:t>
            </a:r>
            <a:br>
              <a:rPr lang="en"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Sleep Patterns</a:t>
            </a:r>
            <a:r>
              <a:rPr lang="en" sz="1300">
                <a:solidFill>
                  <a:schemeClr val="dk1"/>
                </a:solidFill>
              </a:rPr>
              <a:t> – motion-based sleep stage detection (light/deep sleep)</a:t>
            </a:r>
            <a:br>
              <a:rPr lang="en"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Fall Detection</a:t>
            </a:r>
            <a:r>
              <a:rPr lang="en" sz="1300">
                <a:solidFill>
                  <a:schemeClr val="dk1"/>
                </a:solidFill>
              </a:rPr>
              <a:t> – sudden movement recognition (with algorithm support)</a:t>
            </a:r>
            <a:br>
              <a:rPr lang="en"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Balance &amp; Orientation</a:t>
            </a:r>
            <a:r>
              <a:rPr lang="en" sz="1300">
                <a:solidFill>
                  <a:schemeClr val="dk1"/>
                </a:solidFill>
              </a:rPr>
              <a:t> – via sensor fusion (accelerometer + gyro + magnetometer)</a:t>
            </a:r>
            <a:endParaRPr sz="13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grpSp>
        <p:nvGrpSpPr>
          <p:cNvPr id="463" name="Google Shape;463;p40"/>
          <p:cNvGrpSpPr/>
          <p:nvPr/>
        </p:nvGrpSpPr>
        <p:grpSpPr>
          <a:xfrm>
            <a:off x="8359472" y="-567165"/>
            <a:ext cx="540357" cy="1550672"/>
            <a:chOff x="0" y="-38100"/>
            <a:chExt cx="284633" cy="816815"/>
          </a:xfrm>
        </p:grpSpPr>
        <p:sp>
          <p:nvSpPr>
            <p:cNvPr id="464" name="Google Shape;464;p40"/>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5" name="Google Shape;465;p40"/>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66" name="Google Shape;466;p40"/>
          <p:cNvGrpSpPr/>
          <p:nvPr/>
        </p:nvGrpSpPr>
        <p:grpSpPr>
          <a:xfrm>
            <a:off x="-264676" y="4829591"/>
            <a:ext cx="9673352" cy="483289"/>
            <a:chOff x="0" y="-38100"/>
            <a:chExt cx="5095428" cy="254572"/>
          </a:xfrm>
        </p:grpSpPr>
        <p:sp>
          <p:nvSpPr>
            <p:cNvPr id="467" name="Google Shape;467;p40"/>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8" name="Google Shape;468;p40"/>
            <p:cNvSpPr txBox="1"/>
            <p:nvPr/>
          </p:nvSpPr>
          <p:spPr>
            <a:xfrm>
              <a:off x="0" y="-38100"/>
              <a:ext cx="5095428" cy="2545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69" name="Google Shape;469;p40"/>
          <p:cNvSpPr/>
          <p:nvPr/>
        </p:nvSpPr>
        <p:spPr>
          <a:xfrm flipH="1">
            <a:off x="8624349" y="1542575"/>
            <a:ext cx="519651"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470" name="Google Shape;470;p40"/>
          <p:cNvSpPr/>
          <p:nvPr/>
        </p:nvSpPr>
        <p:spPr>
          <a:xfrm>
            <a:off x="9" y="1542575"/>
            <a:ext cx="519651"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471" name="Google Shape;471;p40"/>
          <p:cNvGrpSpPr/>
          <p:nvPr/>
        </p:nvGrpSpPr>
        <p:grpSpPr>
          <a:xfrm>
            <a:off x="244172" y="-567165"/>
            <a:ext cx="540358" cy="1550672"/>
            <a:chOff x="0" y="-38100"/>
            <a:chExt cx="284633" cy="816815"/>
          </a:xfrm>
        </p:grpSpPr>
        <p:sp>
          <p:nvSpPr>
            <p:cNvPr id="472" name="Google Shape;472;p40"/>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3" name="Google Shape;473;p40"/>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74" name="Google Shape;474;p40"/>
          <p:cNvSpPr txBox="1"/>
          <p:nvPr/>
        </p:nvSpPr>
        <p:spPr>
          <a:xfrm>
            <a:off x="591550" y="711875"/>
            <a:ext cx="3000000" cy="3637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0"/>
              </a:spcAft>
              <a:buNone/>
            </a:pPr>
            <a:r>
              <a:rPr b="1" lang="en" sz="1300">
                <a:solidFill>
                  <a:schemeClr val="dk1"/>
                </a:solidFill>
              </a:rPr>
              <a:t>   </a:t>
            </a:r>
            <a:r>
              <a:rPr b="1" lang="en" sz="1300">
                <a:solidFill>
                  <a:schemeClr val="dk1"/>
                </a:solidFill>
              </a:rPr>
              <a:t>Heart Rate (HR)</a:t>
            </a:r>
            <a:endParaRPr b="1" sz="13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 sz="1100">
                <a:solidFill>
                  <a:schemeClr val="dk1"/>
                </a:solidFill>
              </a:rPr>
              <a:t>Fitness tracking</a:t>
            </a:r>
            <a:br>
              <a:rPr lang="en" sz="1100">
                <a:solidFill>
                  <a:schemeClr val="dk1"/>
                </a:solidFill>
              </a:rPr>
            </a:b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Cardiac health monitoring</a:t>
            </a:r>
            <a:br>
              <a:rPr lang="en" sz="1100">
                <a:solidFill>
                  <a:schemeClr val="dk1"/>
                </a:solidFill>
              </a:rPr>
            </a:br>
            <a:endParaRPr sz="1100">
              <a:solidFill>
                <a:schemeClr val="dk1"/>
              </a:solidFill>
            </a:endParaRPr>
          </a:p>
          <a:p>
            <a:pPr indent="0" lvl="0" marL="0" rtl="0" algn="l">
              <a:lnSpc>
                <a:spcPct val="100000"/>
              </a:lnSpc>
              <a:spcBef>
                <a:spcPts val="1400"/>
              </a:spcBef>
              <a:spcAft>
                <a:spcPts val="0"/>
              </a:spcAft>
              <a:buNone/>
            </a:pPr>
            <a:r>
              <a:rPr b="1" lang="en" sz="1300">
                <a:solidFill>
                  <a:schemeClr val="dk1"/>
                </a:solidFill>
              </a:rPr>
              <a:t>    Heart Rate Variability (HRV)</a:t>
            </a:r>
            <a:endParaRPr b="1" sz="13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 sz="1100">
                <a:solidFill>
                  <a:schemeClr val="dk1"/>
                </a:solidFill>
              </a:rPr>
              <a:t>Stress detection</a:t>
            </a:r>
            <a:br>
              <a:rPr lang="en" sz="1100">
                <a:solidFill>
                  <a:schemeClr val="dk1"/>
                </a:solidFill>
              </a:rPr>
            </a:b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Recovery and fatigue monitoring</a:t>
            </a:r>
            <a:br>
              <a:rPr lang="en" sz="1100">
                <a:solidFill>
                  <a:schemeClr val="dk1"/>
                </a:solidFill>
              </a:rPr>
            </a:br>
            <a:endParaRPr sz="1100">
              <a:solidFill>
                <a:schemeClr val="dk1"/>
              </a:solidFill>
            </a:endParaRPr>
          </a:p>
          <a:p>
            <a:pPr indent="0" lvl="0" marL="0" rtl="0" algn="l">
              <a:lnSpc>
                <a:spcPct val="100000"/>
              </a:lnSpc>
              <a:spcBef>
                <a:spcPts val="1400"/>
              </a:spcBef>
              <a:spcAft>
                <a:spcPts val="0"/>
              </a:spcAft>
              <a:buNone/>
            </a:pPr>
            <a:r>
              <a:rPr b="1" lang="en" sz="1300">
                <a:solidFill>
                  <a:schemeClr val="dk1"/>
                </a:solidFill>
              </a:rPr>
              <a:t>   </a:t>
            </a:r>
            <a:r>
              <a:rPr b="1" lang="en" sz="1300">
                <a:solidFill>
                  <a:schemeClr val="dk1"/>
                </a:solidFill>
              </a:rPr>
              <a:t>SpO₂ (Blood Oxygen)</a:t>
            </a:r>
            <a:endParaRPr b="1" sz="13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 sz="1100">
                <a:solidFill>
                  <a:schemeClr val="dk1"/>
                </a:solidFill>
              </a:rPr>
              <a:t>Sleep apnea screening</a:t>
            </a:r>
            <a:br>
              <a:rPr lang="en" sz="1100">
                <a:solidFill>
                  <a:schemeClr val="dk1"/>
                </a:solidFill>
              </a:rPr>
            </a:b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Respiratory health (e.g., COVID-19, COPD)</a:t>
            </a:r>
            <a:endParaRPr sz="1100">
              <a:solidFill>
                <a:schemeClr val="dk1"/>
              </a:solidFill>
            </a:endParaRPr>
          </a:p>
        </p:txBody>
      </p:sp>
      <p:sp>
        <p:nvSpPr>
          <p:cNvPr id="475" name="Google Shape;475;p40"/>
          <p:cNvSpPr txBox="1"/>
          <p:nvPr/>
        </p:nvSpPr>
        <p:spPr>
          <a:xfrm>
            <a:off x="3318725" y="747000"/>
            <a:ext cx="3000000" cy="3976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0"/>
              </a:spcAft>
              <a:buNone/>
            </a:pPr>
            <a:r>
              <a:rPr b="1" lang="en" sz="1300">
                <a:solidFill>
                  <a:schemeClr val="dk1"/>
                </a:solidFill>
              </a:rPr>
              <a:t>   </a:t>
            </a:r>
            <a:r>
              <a:rPr b="1" lang="en" sz="1300">
                <a:solidFill>
                  <a:schemeClr val="dk1"/>
                </a:solidFill>
              </a:rPr>
              <a:t>ECG</a:t>
            </a:r>
            <a:endParaRPr b="1" sz="13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 sz="1100">
                <a:solidFill>
                  <a:schemeClr val="dk1"/>
                </a:solidFill>
              </a:rPr>
              <a:t>Arrhythmia and AFib detection</a:t>
            </a:r>
            <a:br>
              <a:rPr lang="en" sz="1100">
                <a:solidFill>
                  <a:schemeClr val="dk1"/>
                </a:solidFill>
              </a:rPr>
            </a:b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Cardiac diagnostics</a:t>
            </a:r>
            <a:br>
              <a:rPr lang="en" sz="1100">
                <a:solidFill>
                  <a:schemeClr val="dk1"/>
                </a:solidFill>
              </a:rPr>
            </a:br>
            <a:endParaRPr sz="1100">
              <a:solidFill>
                <a:schemeClr val="dk1"/>
              </a:solidFill>
            </a:endParaRPr>
          </a:p>
          <a:p>
            <a:pPr indent="0" lvl="0" marL="0" rtl="0" algn="l">
              <a:lnSpc>
                <a:spcPct val="100000"/>
              </a:lnSpc>
              <a:spcBef>
                <a:spcPts val="1400"/>
              </a:spcBef>
              <a:spcAft>
                <a:spcPts val="0"/>
              </a:spcAft>
              <a:buNone/>
            </a:pPr>
            <a:r>
              <a:rPr b="1" lang="en" sz="1300">
                <a:solidFill>
                  <a:schemeClr val="dk1"/>
                </a:solidFill>
              </a:rPr>
              <a:t>   </a:t>
            </a:r>
            <a:r>
              <a:rPr b="1" lang="en" sz="1300">
                <a:solidFill>
                  <a:schemeClr val="dk1"/>
                </a:solidFill>
              </a:rPr>
              <a:t>Pulse Transit Time (PTT)</a:t>
            </a:r>
            <a:endParaRPr b="1" sz="13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 sz="1100">
                <a:solidFill>
                  <a:schemeClr val="dk1"/>
                </a:solidFill>
              </a:rPr>
              <a:t>Blood pressure trend estimation</a:t>
            </a:r>
            <a:br>
              <a:rPr lang="en" sz="1100">
                <a:solidFill>
                  <a:schemeClr val="dk1"/>
                </a:solidFill>
              </a:rPr>
            </a:b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Vascular health monitoring</a:t>
            </a:r>
            <a:br>
              <a:rPr lang="en" sz="1100">
                <a:solidFill>
                  <a:schemeClr val="dk1"/>
                </a:solidFill>
              </a:rPr>
            </a:br>
            <a:endParaRPr sz="1100">
              <a:solidFill>
                <a:schemeClr val="dk1"/>
              </a:solidFill>
            </a:endParaRPr>
          </a:p>
          <a:p>
            <a:pPr indent="0" lvl="0" marL="0" rtl="0" algn="l">
              <a:lnSpc>
                <a:spcPct val="100000"/>
              </a:lnSpc>
              <a:spcBef>
                <a:spcPts val="1400"/>
              </a:spcBef>
              <a:spcAft>
                <a:spcPts val="0"/>
              </a:spcAft>
              <a:buNone/>
            </a:pPr>
            <a:r>
              <a:rPr b="1" lang="en" sz="1300">
                <a:solidFill>
                  <a:schemeClr val="dk1"/>
                </a:solidFill>
              </a:rPr>
              <a:t>   </a:t>
            </a:r>
            <a:r>
              <a:rPr b="1" lang="en" sz="1300">
                <a:solidFill>
                  <a:schemeClr val="dk1"/>
                </a:solidFill>
              </a:rPr>
              <a:t> Temperature</a:t>
            </a:r>
            <a:endParaRPr b="1" sz="13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 sz="1100">
                <a:solidFill>
                  <a:schemeClr val="dk1"/>
                </a:solidFill>
              </a:rPr>
              <a:t>Fever detection</a:t>
            </a:r>
            <a:br>
              <a:rPr lang="en" sz="1100">
                <a:solidFill>
                  <a:schemeClr val="dk1"/>
                </a:solidFill>
              </a:rPr>
            </a:b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Menstrual/fertility tracking</a:t>
            </a:r>
            <a:br>
              <a:rPr lang="en" sz="1100">
                <a:solidFill>
                  <a:schemeClr val="dk1"/>
                </a:solidFill>
              </a:rPr>
            </a:b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Sleep phase analysis</a:t>
            </a:r>
            <a:br>
              <a:rPr lang="en" sz="1100">
                <a:solidFill>
                  <a:schemeClr val="dk1"/>
                </a:solidFill>
              </a:rPr>
            </a:br>
            <a:endParaRPr sz="1100">
              <a:solidFill>
                <a:schemeClr val="dk1"/>
              </a:solidFill>
            </a:endParaRPr>
          </a:p>
        </p:txBody>
      </p:sp>
      <p:sp>
        <p:nvSpPr>
          <p:cNvPr id="476" name="Google Shape;476;p40"/>
          <p:cNvSpPr txBox="1"/>
          <p:nvPr/>
        </p:nvSpPr>
        <p:spPr>
          <a:xfrm>
            <a:off x="6039800" y="711875"/>
            <a:ext cx="2729700" cy="3807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0"/>
              </a:spcAft>
              <a:buNone/>
            </a:pPr>
            <a:r>
              <a:rPr b="1" lang="en" sz="1300">
                <a:solidFill>
                  <a:schemeClr val="dk1"/>
                </a:solidFill>
              </a:rPr>
              <a:t>   </a:t>
            </a:r>
            <a:r>
              <a:rPr b="1" lang="en" sz="1300">
                <a:solidFill>
                  <a:schemeClr val="dk1"/>
                </a:solidFill>
              </a:rPr>
              <a:t>Motion (IMU)</a:t>
            </a:r>
            <a:endParaRPr b="1" sz="13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 sz="1100">
                <a:solidFill>
                  <a:schemeClr val="dk1"/>
                </a:solidFill>
              </a:rPr>
              <a:t>Activity and step tracking</a:t>
            </a:r>
            <a:br>
              <a:rPr lang="en" sz="1100">
                <a:solidFill>
                  <a:schemeClr val="dk1"/>
                </a:solidFill>
              </a:rPr>
            </a:b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Fall detection</a:t>
            </a:r>
            <a:br>
              <a:rPr lang="en" sz="1100">
                <a:solidFill>
                  <a:schemeClr val="dk1"/>
                </a:solidFill>
              </a:rPr>
            </a:b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Gait and posture analysis</a:t>
            </a:r>
            <a:br>
              <a:rPr lang="en" sz="1100">
                <a:solidFill>
                  <a:schemeClr val="dk1"/>
                </a:solidFill>
              </a:rPr>
            </a:br>
            <a:endParaRPr sz="1100">
              <a:solidFill>
                <a:schemeClr val="dk1"/>
              </a:solidFill>
            </a:endParaRPr>
          </a:p>
          <a:p>
            <a:pPr indent="0" lvl="0" marL="0" rtl="0" algn="l">
              <a:lnSpc>
                <a:spcPct val="100000"/>
              </a:lnSpc>
              <a:spcBef>
                <a:spcPts val="1400"/>
              </a:spcBef>
              <a:spcAft>
                <a:spcPts val="0"/>
              </a:spcAft>
              <a:buNone/>
            </a:pPr>
            <a:r>
              <a:rPr b="1" lang="en" sz="1300">
                <a:solidFill>
                  <a:schemeClr val="dk1"/>
                </a:solidFill>
              </a:rPr>
              <a:t>   </a:t>
            </a:r>
            <a:r>
              <a:rPr b="1" lang="en" sz="1300">
                <a:solidFill>
                  <a:schemeClr val="dk1"/>
                </a:solidFill>
              </a:rPr>
              <a:t> Respiratory Rate (Derived)</a:t>
            </a:r>
            <a:endParaRPr b="1" sz="13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 sz="1100">
                <a:solidFill>
                  <a:schemeClr val="dk1"/>
                </a:solidFill>
              </a:rPr>
              <a:t>Breathing pattern analysis</a:t>
            </a:r>
            <a:br>
              <a:rPr lang="en" sz="1100">
                <a:solidFill>
                  <a:schemeClr val="dk1"/>
                </a:solidFill>
              </a:rPr>
            </a:b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Sleep and workout monitoring</a:t>
            </a:r>
            <a:br>
              <a:rPr lang="en" sz="1100">
                <a:solidFill>
                  <a:schemeClr val="dk1"/>
                </a:solidFill>
              </a:rPr>
            </a:br>
            <a:endParaRPr sz="1100">
              <a:solidFill>
                <a:schemeClr val="dk1"/>
              </a:solidFill>
            </a:endParaRPr>
          </a:p>
          <a:p>
            <a:pPr indent="0" lvl="0" marL="0" rtl="0" algn="l">
              <a:lnSpc>
                <a:spcPct val="100000"/>
              </a:lnSpc>
              <a:spcBef>
                <a:spcPts val="1400"/>
              </a:spcBef>
              <a:spcAft>
                <a:spcPts val="0"/>
              </a:spcAft>
              <a:buNone/>
            </a:pPr>
            <a:r>
              <a:rPr b="1" lang="en" sz="1300">
                <a:solidFill>
                  <a:schemeClr val="dk1"/>
                </a:solidFill>
              </a:rPr>
              <a:t>   </a:t>
            </a:r>
            <a:r>
              <a:rPr b="1" lang="en" sz="1300">
                <a:solidFill>
                  <a:schemeClr val="dk1"/>
                </a:solidFill>
              </a:rPr>
              <a:t> Sleep Monitoring (Fusion)</a:t>
            </a:r>
            <a:endParaRPr b="1" sz="13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 sz="1100">
                <a:solidFill>
                  <a:schemeClr val="dk1"/>
                </a:solidFill>
              </a:rPr>
              <a:t>Sleep stages and quality</a:t>
            </a:r>
            <a:br>
              <a:rPr lang="en" sz="1100">
                <a:solidFill>
                  <a:schemeClr val="dk1"/>
                </a:solidFill>
              </a:rPr>
            </a:b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Sleep disorder detection</a:t>
            </a:r>
            <a:endParaRPr sz="1100">
              <a:solidFill>
                <a:schemeClr val="dk1"/>
              </a:solidFill>
            </a:endParaRPr>
          </a:p>
        </p:txBody>
      </p:sp>
      <p:sp>
        <p:nvSpPr>
          <p:cNvPr id="477" name="Google Shape;477;p40"/>
          <p:cNvSpPr txBox="1"/>
          <p:nvPr/>
        </p:nvSpPr>
        <p:spPr>
          <a:xfrm>
            <a:off x="1644325" y="47150"/>
            <a:ext cx="6190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latin typeface="Century Gothic"/>
                <a:ea typeface="Century Gothic"/>
                <a:cs typeface="Century Gothic"/>
                <a:sym typeface="Century Gothic"/>
              </a:rPr>
              <a:t>Implications in Real life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grpSp>
        <p:nvGrpSpPr>
          <p:cNvPr id="482" name="Google Shape;482;p41"/>
          <p:cNvGrpSpPr/>
          <p:nvPr/>
        </p:nvGrpSpPr>
        <p:grpSpPr>
          <a:xfrm>
            <a:off x="8359472" y="-567165"/>
            <a:ext cx="540357" cy="1550672"/>
            <a:chOff x="0" y="-38100"/>
            <a:chExt cx="284633" cy="816815"/>
          </a:xfrm>
        </p:grpSpPr>
        <p:sp>
          <p:nvSpPr>
            <p:cNvPr id="483" name="Google Shape;483;p41"/>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4" name="Google Shape;484;p41"/>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85" name="Google Shape;485;p41"/>
          <p:cNvGrpSpPr/>
          <p:nvPr/>
        </p:nvGrpSpPr>
        <p:grpSpPr>
          <a:xfrm>
            <a:off x="-264676" y="4829591"/>
            <a:ext cx="9673352" cy="483289"/>
            <a:chOff x="0" y="-38100"/>
            <a:chExt cx="5095428" cy="254572"/>
          </a:xfrm>
        </p:grpSpPr>
        <p:sp>
          <p:nvSpPr>
            <p:cNvPr id="486" name="Google Shape;486;p41"/>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7" name="Google Shape;487;p41"/>
            <p:cNvSpPr txBox="1"/>
            <p:nvPr/>
          </p:nvSpPr>
          <p:spPr>
            <a:xfrm>
              <a:off x="0" y="-38100"/>
              <a:ext cx="5095428" cy="2545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88" name="Google Shape;488;p41"/>
          <p:cNvSpPr/>
          <p:nvPr/>
        </p:nvSpPr>
        <p:spPr>
          <a:xfrm flipH="1">
            <a:off x="8624349" y="1542575"/>
            <a:ext cx="519651"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489" name="Google Shape;489;p41"/>
          <p:cNvSpPr/>
          <p:nvPr/>
        </p:nvSpPr>
        <p:spPr>
          <a:xfrm>
            <a:off x="-24291" y="1542575"/>
            <a:ext cx="542245"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490" name="Google Shape;490;p41"/>
          <p:cNvGrpSpPr/>
          <p:nvPr/>
        </p:nvGrpSpPr>
        <p:grpSpPr>
          <a:xfrm>
            <a:off x="244172" y="-567165"/>
            <a:ext cx="540358" cy="1550672"/>
            <a:chOff x="0" y="-38100"/>
            <a:chExt cx="284633" cy="816815"/>
          </a:xfrm>
        </p:grpSpPr>
        <p:sp>
          <p:nvSpPr>
            <p:cNvPr id="491" name="Google Shape;491;p41"/>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2" name="Google Shape;492;p41"/>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93" name="Google Shape;493;p41"/>
          <p:cNvSpPr txBox="1"/>
          <p:nvPr/>
        </p:nvSpPr>
        <p:spPr>
          <a:xfrm>
            <a:off x="2691075" y="465225"/>
            <a:ext cx="60000" cy="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494" name="Google Shape;494;p41"/>
          <p:cNvSpPr txBox="1"/>
          <p:nvPr/>
        </p:nvSpPr>
        <p:spPr>
          <a:xfrm>
            <a:off x="3473100" y="174475"/>
            <a:ext cx="5316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Century Gothic"/>
                <a:ea typeface="Century Gothic"/>
                <a:cs typeface="Century Gothic"/>
                <a:sym typeface="Century Gothic"/>
              </a:rPr>
              <a:t>INTERFACE</a:t>
            </a:r>
            <a:endParaRPr b="1" sz="2400">
              <a:solidFill>
                <a:schemeClr val="dk1"/>
              </a:solidFill>
              <a:latin typeface="Century Gothic"/>
              <a:ea typeface="Century Gothic"/>
              <a:cs typeface="Century Gothic"/>
              <a:sym typeface="Century Gothic"/>
            </a:endParaRPr>
          </a:p>
        </p:txBody>
      </p:sp>
      <p:sp>
        <p:nvSpPr>
          <p:cNvPr id="495" name="Google Shape;495;p41"/>
          <p:cNvSpPr txBox="1"/>
          <p:nvPr/>
        </p:nvSpPr>
        <p:spPr>
          <a:xfrm>
            <a:off x="1082200" y="983475"/>
            <a:ext cx="545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Bluetooth Low Energy (BLE)</a:t>
            </a:r>
            <a:endParaRPr b="1" sz="1600">
              <a:solidFill>
                <a:schemeClr val="dk1"/>
              </a:solidFill>
              <a:latin typeface="Calibri"/>
              <a:ea typeface="Calibri"/>
              <a:cs typeface="Calibri"/>
              <a:sym typeface="Calibri"/>
            </a:endParaRPr>
          </a:p>
        </p:txBody>
      </p:sp>
      <p:sp>
        <p:nvSpPr>
          <p:cNvPr id="496" name="Google Shape;496;p41"/>
          <p:cNvSpPr txBox="1"/>
          <p:nvPr/>
        </p:nvSpPr>
        <p:spPr>
          <a:xfrm>
            <a:off x="1082200" y="1628250"/>
            <a:ext cx="6981300" cy="23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en"/>
              <a:t>Bluetooth Low Energy (BLE) is a wireless communication technology optimized for low power consumption, making it ideal for compact wearable devices like health rings. BLE enables the ring to transmit vital health data — such as heart rate, SpO₂, temperature, and motion — to nearby devices like smartphones or health hubs. Its short-range (typically up to 10 meters) and standardized profiles ensure reliable, secure, and efficient data exchange, while preserving battery life for extended wear without frequent charging.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grpSp>
        <p:nvGrpSpPr>
          <p:cNvPr id="501" name="Google Shape;501;p42"/>
          <p:cNvGrpSpPr/>
          <p:nvPr/>
        </p:nvGrpSpPr>
        <p:grpSpPr>
          <a:xfrm>
            <a:off x="8359472" y="-567164"/>
            <a:ext cx="540474" cy="1550803"/>
            <a:chOff x="0" y="-38100"/>
            <a:chExt cx="284700" cy="816900"/>
          </a:xfrm>
        </p:grpSpPr>
        <p:sp>
          <p:nvSpPr>
            <p:cNvPr id="502" name="Google Shape;502;p42"/>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3" name="Google Shape;503;p42"/>
            <p:cNvSpPr txBox="1"/>
            <p:nvPr/>
          </p:nvSpPr>
          <p:spPr>
            <a:xfrm>
              <a:off x="0" y="-38100"/>
              <a:ext cx="284700" cy="816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04" name="Google Shape;504;p42"/>
          <p:cNvGrpSpPr/>
          <p:nvPr/>
        </p:nvGrpSpPr>
        <p:grpSpPr>
          <a:xfrm>
            <a:off x="-264676" y="4829592"/>
            <a:ext cx="9673297" cy="483522"/>
            <a:chOff x="0" y="-38100"/>
            <a:chExt cx="5095500" cy="254700"/>
          </a:xfrm>
        </p:grpSpPr>
        <p:sp>
          <p:nvSpPr>
            <p:cNvPr id="505" name="Google Shape;505;p42"/>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6" name="Google Shape;506;p42"/>
            <p:cNvSpPr txBox="1"/>
            <p:nvPr/>
          </p:nvSpPr>
          <p:spPr>
            <a:xfrm>
              <a:off x="0" y="-38100"/>
              <a:ext cx="5095500" cy="254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07" name="Google Shape;507;p42"/>
          <p:cNvSpPr/>
          <p:nvPr/>
        </p:nvSpPr>
        <p:spPr>
          <a:xfrm flipH="1">
            <a:off x="8624349" y="1542575"/>
            <a:ext cx="519651"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508" name="Google Shape;508;p42"/>
          <p:cNvSpPr/>
          <p:nvPr/>
        </p:nvSpPr>
        <p:spPr>
          <a:xfrm>
            <a:off x="-24416" y="1542575"/>
            <a:ext cx="542245"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509" name="Google Shape;509;p42"/>
          <p:cNvGrpSpPr/>
          <p:nvPr/>
        </p:nvGrpSpPr>
        <p:grpSpPr>
          <a:xfrm>
            <a:off x="244172" y="-567164"/>
            <a:ext cx="540474" cy="1550803"/>
            <a:chOff x="0" y="-38100"/>
            <a:chExt cx="284700" cy="816900"/>
          </a:xfrm>
        </p:grpSpPr>
        <p:sp>
          <p:nvSpPr>
            <p:cNvPr id="510" name="Google Shape;510;p42"/>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1" name="Google Shape;511;p42"/>
            <p:cNvSpPr txBox="1"/>
            <p:nvPr/>
          </p:nvSpPr>
          <p:spPr>
            <a:xfrm>
              <a:off x="0" y="-38100"/>
              <a:ext cx="284700" cy="816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12" name="Google Shape;512;p42"/>
          <p:cNvSpPr txBox="1"/>
          <p:nvPr/>
        </p:nvSpPr>
        <p:spPr>
          <a:xfrm>
            <a:off x="3192400" y="204550"/>
            <a:ext cx="5500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Calibri"/>
                <a:ea typeface="Calibri"/>
                <a:cs typeface="Calibri"/>
                <a:sym typeface="Calibri"/>
              </a:rPr>
              <a:t>Bluetooth Low Energy (BLE)</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513" name="Google Shape;513;p42"/>
          <p:cNvPicPr preferRelativeResize="0"/>
          <p:nvPr/>
        </p:nvPicPr>
        <p:blipFill>
          <a:blip r:embed="rId4">
            <a:alphaModFix/>
          </a:blip>
          <a:stretch>
            <a:fillRect/>
          </a:stretch>
        </p:blipFill>
        <p:spPr>
          <a:xfrm>
            <a:off x="1228962" y="787175"/>
            <a:ext cx="6455962" cy="39602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grpSp>
        <p:nvGrpSpPr>
          <p:cNvPr id="518" name="Google Shape;518;p43"/>
          <p:cNvGrpSpPr/>
          <p:nvPr/>
        </p:nvGrpSpPr>
        <p:grpSpPr>
          <a:xfrm>
            <a:off x="8359472" y="-567165"/>
            <a:ext cx="540357" cy="1550672"/>
            <a:chOff x="0" y="-38100"/>
            <a:chExt cx="284633" cy="816815"/>
          </a:xfrm>
        </p:grpSpPr>
        <p:sp>
          <p:nvSpPr>
            <p:cNvPr id="519" name="Google Shape;519;p43"/>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0" name="Google Shape;520;p43"/>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21" name="Google Shape;521;p43"/>
          <p:cNvGrpSpPr/>
          <p:nvPr/>
        </p:nvGrpSpPr>
        <p:grpSpPr>
          <a:xfrm>
            <a:off x="-264676" y="4829591"/>
            <a:ext cx="9673352" cy="483289"/>
            <a:chOff x="0" y="-38100"/>
            <a:chExt cx="5095428" cy="254572"/>
          </a:xfrm>
        </p:grpSpPr>
        <p:sp>
          <p:nvSpPr>
            <p:cNvPr id="522" name="Google Shape;522;p43"/>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3" name="Google Shape;523;p43"/>
            <p:cNvSpPr txBox="1"/>
            <p:nvPr/>
          </p:nvSpPr>
          <p:spPr>
            <a:xfrm>
              <a:off x="0" y="-38100"/>
              <a:ext cx="5095428" cy="2545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24" name="Google Shape;524;p43"/>
          <p:cNvSpPr/>
          <p:nvPr/>
        </p:nvSpPr>
        <p:spPr>
          <a:xfrm flipH="1">
            <a:off x="8624349" y="1542575"/>
            <a:ext cx="519651"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525" name="Google Shape;525;p43"/>
          <p:cNvSpPr/>
          <p:nvPr/>
        </p:nvSpPr>
        <p:spPr>
          <a:xfrm>
            <a:off x="-24291" y="1542575"/>
            <a:ext cx="542245"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526" name="Google Shape;526;p43"/>
          <p:cNvGrpSpPr/>
          <p:nvPr/>
        </p:nvGrpSpPr>
        <p:grpSpPr>
          <a:xfrm>
            <a:off x="244172" y="-567165"/>
            <a:ext cx="540358" cy="1550672"/>
            <a:chOff x="0" y="-38100"/>
            <a:chExt cx="284633" cy="816815"/>
          </a:xfrm>
        </p:grpSpPr>
        <p:sp>
          <p:nvSpPr>
            <p:cNvPr id="527" name="Google Shape;527;p43"/>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8" name="Google Shape;528;p43"/>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29" name="Google Shape;529;p43"/>
          <p:cNvSpPr txBox="1"/>
          <p:nvPr/>
        </p:nvSpPr>
        <p:spPr>
          <a:xfrm>
            <a:off x="2011150" y="1966100"/>
            <a:ext cx="5123400" cy="11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chemeClr val="dk1"/>
                </a:solidFill>
                <a:latin typeface="Calibri"/>
                <a:ea typeface="Calibri"/>
                <a:cs typeface="Calibri"/>
                <a:sym typeface="Calibri"/>
              </a:rPr>
              <a:t>RING CHARGER</a:t>
            </a:r>
            <a:endParaRPr b="1" sz="60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grpSp>
        <p:nvGrpSpPr>
          <p:cNvPr id="219" name="Google Shape;219;p26"/>
          <p:cNvGrpSpPr/>
          <p:nvPr/>
        </p:nvGrpSpPr>
        <p:grpSpPr>
          <a:xfrm>
            <a:off x="8359472" y="-567165"/>
            <a:ext cx="540357" cy="1550672"/>
            <a:chOff x="0" y="-38100"/>
            <a:chExt cx="284633" cy="816815"/>
          </a:xfrm>
        </p:grpSpPr>
        <p:sp>
          <p:nvSpPr>
            <p:cNvPr id="220" name="Google Shape;220;p26"/>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1" name="Google Shape;221;p26"/>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2" name="Google Shape;222;p26"/>
          <p:cNvGrpSpPr/>
          <p:nvPr/>
        </p:nvGrpSpPr>
        <p:grpSpPr>
          <a:xfrm>
            <a:off x="-264676" y="4829591"/>
            <a:ext cx="9673352" cy="483289"/>
            <a:chOff x="0" y="-38100"/>
            <a:chExt cx="5095428" cy="254572"/>
          </a:xfrm>
        </p:grpSpPr>
        <p:sp>
          <p:nvSpPr>
            <p:cNvPr id="223" name="Google Shape;223;p26"/>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494848"/>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4" name="Google Shape;224;p26"/>
            <p:cNvSpPr txBox="1"/>
            <p:nvPr/>
          </p:nvSpPr>
          <p:spPr>
            <a:xfrm>
              <a:off x="0" y="-38100"/>
              <a:ext cx="5095428" cy="2545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25" name="Google Shape;225;p26"/>
          <p:cNvSpPr txBox="1"/>
          <p:nvPr/>
        </p:nvSpPr>
        <p:spPr>
          <a:xfrm>
            <a:off x="2291391" y="182423"/>
            <a:ext cx="4268589" cy="53921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 sz="3100" u="none" cap="none" strike="noStrike">
                <a:solidFill>
                  <a:srgbClr val="000000"/>
                </a:solidFill>
                <a:latin typeface="Century Gothic"/>
                <a:ea typeface="Century Gothic"/>
                <a:cs typeface="Century Gothic"/>
                <a:sym typeface="Century Gothic"/>
              </a:rPr>
              <a:t>INTRODUCTION</a:t>
            </a:r>
            <a:endParaRPr sz="700"/>
          </a:p>
        </p:txBody>
      </p:sp>
      <p:sp>
        <p:nvSpPr>
          <p:cNvPr id="226" name="Google Shape;226;p26"/>
          <p:cNvSpPr txBox="1"/>
          <p:nvPr/>
        </p:nvSpPr>
        <p:spPr>
          <a:xfrm>
            <a:off x="1239567" y="1471149"/>
            <a:ext cx="6664867" cy="2538712"/>
          </a:xfrm>
          <a:prstGeom prst="rect">
            <a:avLst/>
          </a:prstGeom>
          <a:noFill/>
          <a:ln>
            <a:noFill/>
          </a:ln>
        </p:spPr>
        <p:txBody>
          <a:bodyPr anchorCtr="0" anchor="t" bIns="0" lIns="0" spcFirstLastPara="1" rIns="0" wrap="square" tIns="0">
            <a:spAutoFit/>
          </a:bodyPr>
          <a:lstStyle/>
          <a:p>
            <a:pPr indent="0" lvl="0" marL="0" marR="0" rtl="0" algn="l">
              <a:lnSpc>
                <a:spcPct val="152993"/>
              </a:lnSpc>
              <a:spcBef>
                <a:spcPts val="0"/>
              </a:spcBef>
              <a:spcAft>
                <a:spcPts val="0"/>
              </a:spcAft>
              <a:buNone/>
            </a:pPr>
            <a:r>
              <a:rPr b="0" i="0" lang="en" sz="1500" u="none" cap="none" strike="noStrike">
                <a:solidFill>
                  <a:srgbClr val="000000"/>
                </a:solidFill>
                <a:latin typeface="Arial"/>
                <a:ea typeface="Arial"/>
                <a:cs typeface="Arial"/>
                <a:sym typeface="Arial"/>
              </a:rPr>
              <a:t>A health ring is a sleek, wearable device designed to continuously monitor essential vital signs such as heart rate, heart rate variability, blood oxygen saturation (SpO₂), body temperature, and movement through integrated sensors like optical biosensors and a 9-axis IMU. With a compact form factor ideal for finger wear, it uses low-power controllers (e.g., nRF52840) and communicates wirelessly via Bluetooth Low Energy (BLE) to sync health data with smartphones or cloud platforms. This enables users to track fitness, sleep quality, stress levels, and overall wellness conveniently and in real time.</a:t>
            </a:r>
            <a:endParaRPr sz="700"/>
          </a:p>
          <a:p>
            <a:pPr indent="0" lvl="0" marL="0" marR="0" rtl="0" algn="ctr">
              <a:lnSpc>
                <a:spcPct val="152993"/>
              </a:lnSpc>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227" name="Google Shape;227;p26"/>
          <p:cNvSpPr/>
          <p:nvPr/>
        </p:nvSpPr>
        <p:spPr>
          <a:xfrm flipH="1">
            <a:off x="8627755" y="1542575"/>
            <a:ext cx="542245"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228" name="Google Shape;228;p26"/>
          <p:cNvSpPr/>
          <p:nvPr/>
        </p:nvSpPr>
        <p:spPr>
          <a:xfrm>
            <a:off x="-24291" y="1542575"/>
            <a:ext cx="542245"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229" name="Google Shape;229;p26"/>
          <p:cNvGrpSpPr/>
          <p:nvPr/>
        </p:nvGrpSpPr>
        <p:grpSpPr>
          <a:xfrm>
            <a:off x="244172" y="-567165"/>
            <a:ext cx="540358" cy="1550672"/>
            <a:chOff x="0" y="-38100"/>
            <a:chExt cx="284633" cy="816815"/>
          </a:xfrm>
        </p:grpSpPr>
        <p:sp>
          <p:nvSpPr>
            <p:cNvPr id="230" name="Google Shape;230;p26"/>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1" name="Google Shape;231;p26"/>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grpSp>
        <p:nvGrpSpPr>
          <p:cNvPr id="534" name="Google Shape;534;p44"/>
          <p:cNvGrpSpPr/>
          <p:nvPr/>
        </p:nvGrpSpPr>
        <p:grpSpPr>
          <a:xfrm>
            <a:off x="8359472" y="-567164"/>
            <a:ext cx="540474" cy="1550803"/>
            <a:chOff x="0" y="-38100"/>
            <a:chExt cx="284700" cy="816900"/>
          </a:xfrm>
        </p:grpSpPr>
        <p:sp>
          <p:nvSpPr>
            <p:cNvPr id="535" name="Google Shape;535;p44"/>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6" name="Google Shape;536;p44"/>
            <p:cNvSpPr txBox="1"/>
            <p:nvPr/>
          </p:nvSpPr>
          <p:spPr>
            <a:xfrm>
              <a:off x="0" y="-38100"/>
              <a:ext cx="284700" cy="816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37" name="Google Shape;537;p44"/>
          <p:cNvGrpSpPr/>
          <p:nvPr/>
        </p:nvGrpSpPr>
        <p:grpSpPr>
          <a:xfrm>
            <a:off x="-278725" y="4829600"/>
            <a:ext cx="9687565" cy="483522"/>
            <a:chOff x="0" y="-38100"/>
            <a:chExt cx="5095500" cy="254700"/>
          </a:xfrm>
        </p:grpSpPr>
        <p:sp>
          <p:nvSpPr>
            <p:cNvPr id="538" name="Google Shape;538;p44"/>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9" name="Google Shape;539;p44"/>
            <p:cNvSpPr txBox="1"/>
            <p:nvPr/>
          </p:nvSpPr>
          <p:spPr>
            <a:xfrm>
              <a:off x="0" y="-38100"/>
              <a:ext cx="5095500" cy="254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40" name="Google Shape;540;p44"/>
          <p:cNvSpPr/>
          <p:nvPr/>
        </p:nvSpPr>
        <p:spPr>
          <a:xfrm flipH="1">
            <a:off x="8624348" y="1542575"/>
            <a:ext cx="519651"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541" name="Google Shape;541;p44"/>
          <p:cNvSpPr/>
          <p:nvPr/>
        </p:nvSpPr>
        <p:spPr>
          <a:xfrm>
            <a:off x="9" y="1542575"/>
            <a:ext cx="519651"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542" name="Google Shape;542;p44"/>
          <p:cNvGrpSpPr/>
          <p:nvPr/>
        </p:nvGrpSpPr>
        <p:grpSpPr>
          <a:xfrm>
            <a:off x="244172" y="-567164"/>
            <a:ext cx="540474" cy="1550803"/>
            <a:chOff x="0" y="-38100"/>
            <a:chExt cx="284700" cy="816900"/>
          </a:xfrm>
        </p:grpSpPr>
        <p:sp>
          <p:nvSpPr>
            <p:cNvPr id="543" name="Google Shape;543;p44"/>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4" name="Google Shape;544;p44"/>
            <p:cNvSpPr txBox="1"/>
            <p:nvPr/>
          </p:nvSpPr>
          <p:spPr>
            <a:xfrm>
              <a:off x="0" y="-38100"/>
              <a:ext cx="284700" cy="816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45" name="Google Shape;545;p44"/>
          <p:cNvSpPr txBox="1"/>
          <p:nvPr/>
        </p:nvSpPr>
        <p:spPr>
          <a:xfrm>
            <a:off x="3072063" y="1002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nRF52810 - MCU</a:t>
            </a:r>
            <a:endParaRPr b="1" sz="1800"/>
          </a:p>
        </p:txBody>
      </p:sp>
      <p:sp>
        <p:nvSpPr>
          <p:cNvPr id="546" name="Google Shape;546;p44"/>
          <p:cNvSpPr txBox="1"/>
          <p:nvPr/>
        </p:nvSpPr>
        <p:spPr>
          <a:xfrm>
            <a:off x="1437775" y="1678400"/>
            <a:ext cx="6467100" cy="158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en" sz="1300">
                <a:solidFill>
                  <a:schemeClr val="dk1"/>
                </a:solidFill>
              </a:rPr>
              <a:t>The </a:t>
            </a:r>
            <a:r>
              <a:rPr lang="en" sz="1300">
                <a:solidFill>
                  <a:schemeClr val="dk1"/>
                </a:solidFill>
              </a:rPr>
              <a:t>nRF52810</a:t>
            </a:r>
            <a:r>
              <a:rPr lang="en" sz="1300">
                <a:solidFill>
                  <a:schemeClr val="dk1"/>
                </a:solidFill>
              </a:rPr>
              <a:t> is a low-cost, highly efficient Bluetooth Low Energy (BLE) SoC from Nordic Semiconductor, part of the nRF52 Series. It is designed for applications that need basic</a:t>
            </a:r>
            <a:r>
              <a:rPr b="1" lang="en" sz="1300">
                <a:solidFill>
                  <a:schemeClr val="dk1"/>
                </a:solidFill>
              </a:rPr>
              <a:t> </a:t>
            </a:r>
            <a:r>
              <a:rPr lang="en" sz="1300">
                <a:solidFill>
                  <a:schemeClr val="dk1"/>
                </a:solidFill>
              </a:rPr>
              <a:t>BLE functionality, small form factor, and low power consumption, making it a strong fit for wearables and accessories like ring chargers, smart bands, and medical peripherals.</a:t>
            </a:r>
            <a:endParaRPr sz="1300">
              <a:solidFill>
                <a:schemeClr val="dk1"/>
              </a:solidFill>
            </a:endParaRPr>
          </a:p>
        </p:txBody>
      </p:sp>
      <p:pic>
        <p:nvPicPr>
          <p:cNvPr id="547" name="Google Shape;547;p44"/>
          <p:cNvPicPr preferRelativeResize="0"/>
          <p:nvPr/>
        </p:nvPicPr>
        <p:blipFill>
          <a:blip r:embed="rId4">
            <a:alphaModFix/>
          </a:blip>
          <a:stretch>
            <a:fillRect/>
          </a:stretch>
        </p:blipFill>
        <p:spPr>
          <a:xfrm rot="5400000">
            <a:off x="6029824" y="2381250"/>
            <a:ext cx="1777651" cy="2934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grpSp>
        <p:nvGrpSpPr>
          <p:cNvPr id="552" name="Google Shape;552;p45"/>
          <p:cNvGrpSpPr/>
          <p:nvPr/>
        </p:nvGrpSpPr>
        <p:grpSpPr>
          <a:xfrm>
            <a:off x="8359472" y="-567164"/>
            <a:ext cx="540474" cy="1550803"/>
            <a:chOff x="0" y="-38100"/>
            <a:chExt cx="284700" cy="816900"/>
          </a:xfrm>
        </p:grpSpPr>
        <p:sp>
          <p:nvSpPr>
            <p:cNvPr id="553" name="Google Shape;553;p45"/>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4" name="Google Shape;554;p45"/>
            <p:cNvSpPr txBox="1"/>
            <p:nvPr/>
          </p:nvSpPr>
          <p:spPr>
            <a:xfrm>
              <a:off x="0" y="-38100"/>
              <a:ext cx="284700" cy="816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55" name="Google Shape;555;p45"/>
          <p:cNvGrpSpPr/>
          <p:nvPr/>
        </p:nvGrpSpPr>
        <p:grpSpPr>
          <a:xfrm>
            <a:off x="-264676" y="4829592"/>
            <a:ext cx="9673297" cy="483522"/>
            <a:chOff x="0" y="-38100"/>
            <a:chExt cx="5095500" cy="254700"/>
          </a:xfrm>
        </p:grpSpPr>
        <p:sp>
          <p:nvSpPr>
            <p:cNvPr id="556" name="Google Shape;556;p45"/>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7" name="Google Shape;557;p45"/>
            <p:cNvSpPr txBox="1"/>
            <p:nvPr/>
          </p:nvSpPr>
          <p:spPr>
            <a:xfrm>
              <a:off x="0" y="-38100"/>
              <a:ext cx="5095500" cy="254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58" name="Google Shape;558;p45"/>
          <p:cNvSpPr/>
          <p:nvPr/>
        </p:nvSpPr>
        <p:spPr>
          <a:xfrm flipH="1">
            <a:off x="8624349" y="1542575"/>
            <a:ext cx="519651"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559" name="Google Shape;559;p45"/>
          <p:cNvSpPr/>
          <p:nvPr/>
        </p:nvSpPr>
        <p:spPr>
          <a:xfrm>
            <a:off x="-24416" y="1542575"/>
            <a:ext cx="542245"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560" name="Google Shape;560;p45"/>
          <p:cNvGrpSpPr/>
          <p:nvPr/>
        </p:nvGrpSpPr>
        <p:grpSpPr>
          <a:xfrm>
            <a:off x="244172" y="-567164"/>
            <a:ext cx="540474" cy="1550803"/>
            <a:chOff x="0" y="-38100"/>
            <a:chExt cx="284700" cy="816900"/>
          </a:xfrm>
        </p:grpSpPr>
        <p:sp>
          <p:nvSpPr>
            <p:cNvPr id="561" name="Google Shape;561;p45"/>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2" name="Google Shape;562;p45"/>
            <p:cNvSpPr txBox="1"/>
            <p:nvPr/>
          </p:nvSpPr>
          <p:spPr>
            <a:xfrm>
              <a:off x="0" y="-38100"/>
              <a:ext cx="284700" cy="816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563" name="Google Shape;563;p45"/>
          <p:cNvPicPr preferRelativeResize="0"/>
          <p:nvPr/>
        </p:nvPicPr>
        <p:blipFill>
          <a:blip r:embed="rId4">
            <a:alphaModFix/>
          </a:blip>
          <a:stretch>
            <a:fillRect/>
          </a:stretch>
        </p:blipFill>
        <p:spPr>
          <a:xfrm>
            <a:off x="984763" y="397395"/>
            <a:ext cx="7196487" cy="4279806"/>
          </a:xfrm>
          <a:prstGeom prst="rect">
            <a:avLst/>
          </a:prstGeom>
          <a:noFill/>
          <a:ln>
            <a:noFill/>
          </a:ln>
        </p:spPr>
      </p:pic>
      <p:sp>
        <p:nvSpPr>
          <p:cNvPr id="564" name="Google Shape;564;p45"/>
          <p:cNvSpPr txBox="1"/>
          <p:nvPr/>
        </p:nvSpPr>
        <p:spPr>
          <a:xfrm>
            <a:off x="3318700" y="-22612"/>
            <a:ext cx="167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nRF52810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grpSp>
        <p:nvGrpSpPr>
          <p:cNvPr id="569" name="Google Shape;569;p46"/>
          <p:cNvGrpSpPr/>
          <p:nvPr/>
        </p:nvGrpSpPr>
        <p:grpSpPr>
          <a:xfrm>
            <a:off x="8359472" y="-567164"/>
            <a:ext cx="540474" cy="1550803"/>
            <a:chOff x="0" y="-38100"/>
            <a:chExt cx="284700" cy="816900"/>
          </a:xfrm>
        </p:grpSpPr>
        <p:sp>
          <p:nvSpPr>
            <p:cNvPr id="570" name="Google Shape;570;p46"/>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1" name="Google Shape;571;p46"/>
            <p:cNvSpPr txBox="1"/>
            <p:nvPr/>
          </p:nvSpPr>
          <p:spPr>
            <a:xfrm>
              <a:off x="0" y="-38100"/>
              <a:ext cx="284700" cy="816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72" name="Google Shape;572;p46"/>
          <p:cNvGrpSpPr/>
          <p:nvPr/>
        </p:nvGrpSpPr>
        <p:grpSpPr>
          <a:xfrm>
            <a:off x="-264676" y="4829592"/>
            <a:ext cx="9673297" cy="483522"/>
            <a:chOff x="0" y="-38100"/>
            <a:chExt cx="5095500" cy="254700"/>
          </a:xfrm>
        </p:grpSpPr>
        <p:sp>
          <p:nvSpPr>
            <p:cNvPr id="573" name="Google Shape;573;p46"/>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4" name="Google Shape;574;p46"/>
            <p:cNvSpPr txBox="1"/>
            <p:nvPr/>
          </p:nvSpPr>
          <p:spPr>
            <a:xfrm>
              <a:off x="0" y="-38100"/>
              <a:ext cx="5095500" cy="254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75" name="Google Shape;575;p46"/>
          <p:cNvSpPr/>
          <p:nvPr/>
        </p:nvSpPr>
        <p:spPr>
          <a:xfrm flipH="1">
            <a:off x="8627880" y="1542575"/>
            <a:ext cx="542245"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576" name="Google Shape;576;p46"/>
          <p:cNvSpPr/>
          <p:nvPr/>
        </p:nvSpPr>
        <p:spPr>
          <a:xfrm>
            <a:off x="-24416" y="1542575"/>
            <a:ext cx="542245"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577" name="Google Shape;577;p46"/>
          <p:cNvGrpSpPr/>
          <p:nvPr/>
        </p:nvGrpSpPr>
        <p:grpSpPr>
          <a:xfrm>
            <a:off x="244172" y="-567164"/>
            <a:ext cx="540474" cy="1550803"/>
            <a:chOff x="0" y="-38100"/>
            <a:chExt cx="284700" cy="816900"/>
          </a:xfrm>
        </p:grpSpPr>
        <p:sp>
          <p:nvSpPr>
            <p:cNvPr id="578" name="Google Shape;578;p46"/>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9" name="Google Shape;579;p46"/>
            <p:cNvSpPr txBox="1"/>
            <p:nvPr/>
          </p:nvSpPr>
          <p:spPr>
            <a:xfrm>
              <a:off x="0" y="-38100"/>
              <a:ext cx="284700" cy="816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580" name="Google Shape;580;p46"/>
          <p:cNvPicPr preferRelativeResize="0"/>
          <p:nvPr/>
        </p:nvPicPr>
        <p:blipFill>
          <a:blip r:embed="rId4">
            <a:alphaModFix/>
          </a:blip>
          <a:stretch>
            <a:fillRect/>
          </a:stretch>
        </p:blipFill>
        <p:spPr>
          <a:xfrm>
            <a:off x="860850" y="849601"/>
            <a:ext cx="7692600" cy="3734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grpSp>
        <p:nvGrpSpPr>
          <p:cNvPr id="585" name="Google Shape;585;p47"/>
          <p:cNvGrpSpPr/>
          <p:nvPr/>
        </p:nvGrpSpPr>
        <p:grpSpPr>
          <a:xfrm>
            <a:off x="8359472" y="-567164"/>
            <a:ext cx="540474" cy="1550803"/>
            <a:chOff x="0" y="-38100"/>
            <a:chExt cx="284700" cy="816900"/>
          </a:xfrm>
        </p:grpSpPr>
        <p:sp>
          <p:nvSpPr>
            <p:cNvPr id="586" name="Google Shape;586;p47"/>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7" name="Google Shape;587;p47"/>
            <p:cNvSpPr txBox="1"/>
            <p:nvPr/>
          </p:nvSpPr>
          <p:spPr>
            <a:xfrm>
              <a:off x="0" y="-38100"/>
              <a:ext cx="284700" cy="816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88" name="Google Shape;588;p47"/>
          <p:cNvGrpSpPr/>
          <p:nvPr/>
        </p:nvGrpSpPr>
        <p:grpSpPr>
          <a:xfrm>
            <a:off x="-264676" y="4829592"/>
            <a:ext cx="9673297" cy="483522"/>
            <a:chOff x="0" y="-38100"/>
            <a:chExt cx="5095500" cy="254700"/>
          </a:xfrm>
        </p:grpSpPr>
        <p:sp>
          <p:nvSpPr>
            <p:cNvPr id="589" name="Google Shape;589;p47"/>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0" name="Google Shape;590;p47"/>
            <p:cNvSpPr txBox="1"/>
            <p:nvPr/>
          </p:nvSpPr>
          <p:spPr>
            <a:xfrm>
              <a:off x="0" y="-38100"/>
              <a:ext cx="5095500" cy="254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91" name="Google Shape;591;p47"/>
          <p:cNvSpPr/>
          <p:nvPr/>
        </p:nvSpPr>
        <p:spPr>
          <a:xfrm flipH="1">
            <a:off x="8624349" y="1542575"/>
            <a:ext cx="519651"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592" name="Google Shape;592;p47"/>
          <p:cNvSpPr/>
          <p:nvPr/>
        </p:nvSpPr>
        <p:spPr>
          <a:xfrm>
            <a:off x="9" y="1542575"/>
            <a:ext cx="519651"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593" name="Google Shape;593;p47"/>
          <p:cNvGrpSpPr/>
          <p:nvPr/>
        </p:nvGrpSpPr>
        <p:grpSpPr>
          <a:xfrm>
            <a:off x="244175" y="-567200"/>
            <a:ext cx="540474" cy="1550803"/>
            <a:chOff x="0" y="-38100"/>
            <a:chExt cx="284700" cy="816900"/>
          </a:xfrm>
        </p:grpSpPr>
        <p:sp>
          <p:nvSpPr>
            <p:cNvPr id="594" name="Google Shape;594;p47"/>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5" name="Google Shape;595;p47"/>
            <p:cNvSpPr txBox="1"/>
            <p:nvPr/>
          </p:nvSpPr>
          <p:spPr>
            <a:xfrm>
              <a:off x="0" y="-38100"/>
              <a:ext cx="284700" cy="816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96" name="Google Shape;596;p47"/>
          <p:cNvSpPr txBox="1"/>
          <p:nvPr/>
        </p:nvSpPr>
        <p:spPr>
          <a:xfrm>
            <a:off x="2873425" y="171375"/>
            <a:ext cx="2875800" cy="6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Calibri"/>
                <a:ea typeface="Calibri"/>
                <a:cs typeface="Calibri"/>
                <a:sym typeface="Calibri"/>
              </a:rPr>
              <a:t>CONCLUSION</a:t>
            </a:r>
            <a:endParaRPr b="1" sz="3000">
              <a:solidFill>
                <a:schemeClr val="dk1"/>
              </a:solidFill>
              <a:latin typeface="Calibri"/>
              <a:ea typeface="Calibri"/>
              <a:cs typeface="Calibri"/>
              <a:sym typeface="Calibri"/>
            </a:endParaRPr>
          </a:p>
        </p:txBody>
      </p:sp>
      <p:sp>
        <p:nvSpPr>
          <p:cNvPr id="597" name="Google Shape;597;p47"/>
          <p:cNvSpPr txBox="1"/>
          <p:nvPr/>
        </p:nvSpPr>
        <p:spPr>
          <a:xfrm>
            <a:off x="1297425" y="1492925"/>
            <a:ext cx="6767700" cy="249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en" sz="1300">
                <a:solidFill>
                  <a:schemeClr val="dk1"/>
                </a:solidFill>
              </a:rPr>
              <a:t>The health ring, using </a:t>
            </a:r>
            <a:r>
              <a:rPr lang="en" sz="1300">
                <a:solidFill>
                  <a:schemeClr val="dk1"/>
                </a:solidFill>
              </a:rPr>
              <a:t>MAX86176</a:t>
            </a:r>
            <a:r>
              <a:rPr lang="en" sz="1300">
                <a:solidFill>
                  <a:schemeClr val="dk1"/>
                </a:solidFill>
              </a:rPr>
              <a:t>, </a:t>
            </a:r>
            <a:r>
              <a:rPr lang="en" sz="1300">
                <a:solidFill>
                  <a:schemeClr val="dk1"/>
                </a:solidFill>
              </a:rPr>
              <a:t>ICM-20948, and STTS22H</a:t>
            </a:r>
            <a:r>
              <a:rPr lang="en" sz="1300">
                <a:solidFill>
                  <a:schemeClr val="dk1"/>
                </a:solidFill>
              </a:rPr>
              <a:t>, enables accurate monitoring of heart rate, HRV, SpO₂, temperature, and motion — supporting wellness, sleep, and stress insights.</a:t>
            </a:r>
            <a:endParaRPr sz="1300">
              <a:solidFill>
                <a:schemeClr val="dk1"/>
              </a:solidFill>
            </a:endParaRPr>
          </a:p>
          <a:p>
            <a:pPr indent="0" lvl="0" marL="0" rtl="0" algn="l">
              <a:lnSpc>
                <a:spcPct val="150000"/>
              </a:lnSpc>
              <a:spcBef>
                <a:spcPts val="1200"/>
              </a:spcBef>
              <a:spcAft>
                <a:spcPts val="0"/>
              </a:spcAft>
              <a:buNone/>
            </a:pPr>
            <a:r>
              <a:rPr lang="en" sz="1300">
                <a:solidFill>
                  <a:schemeClr val="dk1"/>
                </a:solidFill>
              </a:rPr>
              <a:t>The </a:t>
            </a:r>
            <a:r>
              <a:rPr lang="en" sz="1300">
                <a:solidFill>
                  <a:schemeClr val="dk1"/>
                </a:solidFill>
              </a:rPr>
              <a:t>ring charger, powered by the compact and energy-efficient nRF52810, ensures reliable BLE communication, charging, and firmware updates.</a:t>
            </a:r>
            <a:endParaRPr sz="1300">
              <a:solidFill>
                <a:schemeClr val="dk1"/>
              </a:solidFill>
            </a:endParaRPr>
          </a:p>
          <a:p>
            <a:pPr indent="0" lvl="0" marL="0" rtl="0" algn="l">
              <a:lnSpc>
                <a:spcPct val="150000"/>
              </a:lnSpc>
              <a:spcBef>
                <a:spcPts val="1200"/>
              </a:spcBef>
              <a:spcAft>
                <a:spcPts val="1200"/>
              </a:spcAft>
              <a:buNone/>
            </a:pPr>
            <a:r>
              <a:rPr lang="en" sz="1300">
                <a:solidFill>
                  <a:schemeClr val="dk1"/>
                </a:solidFill>
              </a:rPr>
              <a:t>Together, they form a compact, low-power, and scalable wearable system ideal for real-life health tracking and preventive care.</a:t>
            </a:r>
            <a:endParaRPr sz="13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grpSp>
        <p:nvGrpSpPr>
          <p:cNvPr id="236" name="Google Shape;236;p27"/>
          <p:cNvGrpSpPr/>
          <p:nvPr/>
        </p:nvGrpSpPr>
        <p:grpSpPr>
          <a:xfrm>
            <a:off x="8359472" y="-567165"/>
            <a:ext cx="540357" cy="1550672"/>
            <a:chOff x="0" y="-38100"/>
            <a:chExt cx="284633" cy="816815"/>
          </a:xfrm>
        </p:grpSpPr>
        <p:sp>
          <p:nvSpPr>
            <p:cNvPr id="237" name="Google Shape;237;p27"/>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8" name="Google Shape;238;p27"/>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9" name="Google Shape;239;p27"/>
          <p:cNvGrpSpPr/>
          <p:nvPr/>
        </p:nvGrpSpPr>
        <p:grpSpPr>
          <a:xfrm>
            <a:off x="-264676" y="4829591"/>
            <a:ext cx="9673352" cy="483289"/>
            <a:chOff x="0" y="-38100"/>
            <a:chExt cx="5095428" cy="254572"/>
          </a:xfrm>
        </p:grpSpPr>
        <p:sp>
          <p:nvSpPr>
            <p:cNvPr id="240" name="Google Shape;240;p27"/>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494848"/>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1" name="Google Shape;241;p27"/>
            <p:cNvSpPr txBox="1"/>
            <p:nvPr/>
          </p:nvSpPr>
          <p:spPr>
            <a:xfrm>
              <a:off x="0" y="-38100"/>
              <a:ext cx="5095428" cy="2545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42" name="Google Shape;242;p27"/>
          <p:cNvSpPr/>
          <p:nvPr/>
        </p:nvSpPr>
        <p:spPr>
          <a:xfrm flipH="1">
            <a:off x="8624349" y="1542575"/>
            <a:ext cx="519651"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243" name="Google Shape;243;p27"/>
          <p:cNvSpPr/>
          <p:nvPr/>
        </p:nvSpPr>
        <p:spPr>
          <a:xfrm>
            <a:off x="-3591" y="1542575"/>
            <a:ext cx="519651"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244" name="Google Shape;244;p27"/>
          <p:cNvGrpSpPr/>
          <p:nvPr/>
        </p:nvGrpSpPr>
        <p:grpSpPr>
          <a:xfrm>
            <a:off x="244172" y="-567165"/>
            <a:ext cx="540358" cy="1550672"/>
            <a:chOff x="0" y="-38100"/>
            <a:chExt cx="284633" cy="816815"/>
          </a:xfrm>
        </p:grpSpPr>
        <p:sp>
          <p:nvSpPr>
            <p:cNvPr id="245" name="Google Shape;245;p27"/>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6" name="Google Shape;246;p27"/>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47" name="Google Shape;247;p27"/>
          <p:cNvSpPr/>
          <p:nvPr/>
        </p:nvSpPr>
        <p:spPr>
          <a:xfrm>
            <a:off x="5227602" y="3389220"/>
            <a:ext cx="3131869" cy="1323631"/>
          </a:xfrm>
          <a:custGeom>
            <a:rect b="b" l="l" r="r" t="t"/>
            <a:pathLst>
              <a:path extrusionOk="0" h="2647261" w="6263738">
                <a:moveTo>
                  <a:pt x="0" y="0"/>
                </a:moveTo>
                <a:lnTo>
                  <a:pt x="6263739" y="0"/>
                </a:lnTo>
                <a:lnTo>
                  <a:pt x="6263739" y="2647261"/>
                </a:lnTo>
                <a:lnTo>
                  <a:pt x="0" y="2647261"/>
                </a:lnTo>
                <a:lnTo>
                  <a:pt x="0" y="0"/>
                </a:lnTo>
                <a:close/>
              </a:path>
            </a:pathLst>
          </a:custGeom>
          <a:blipFill rotWithShape="1">
            <a:blip r:embed="rId4">
              <a:alphaModFix/>
            </a:blip>
            <a:stretch>
              <a:fillRect b="0" l="0" r="0" t="0"/>
            </a:stretch>
          </a:blipFill>
          <a:ln>
            <a:noFill/>
          </a:ln>
        </p:spPr>
      </p:sp>
      <p:sp>
        <p:nvSpPr>
          <p:cNvPr id="248" name="Google Shape;248;p27"/>
          <p:cNvSpPr txBox="1"/>
          <p:nvPr/>
        </p:nvSpPr>
        <p:spPr>
          <a:xfrm>
            <a:off x="1111761" y="1783520"/>
            <a:ext cx="6717888" cy="1416629"/>
          </a:xfrm>
          <a:prstGeom prst="rect">
            <a:avLst/>
          </a:prstGeom>
          <a:noFill/>
          <a:ln>
            <a:noFill/>
          </a:ln>
        </p:spPr>
        <p:txBody>
          <a:bodyPr anchorCtr="0" anchor="t" bIns="0" lIns="0" spcFirstLastPara="1" rIns="0" wrap="square" tIns="0">
            <a:spAutoFit/>
          </a:bodyPr>
          <a:lstStyle/>
          <a:p>
            <a:pPr indent="0" lvl="0" marL="0" marR="0" rtl="0" algn="l">
              <a:lnSpc>
                <a:spcPct val="152006"/>
              </a:lnSpc>
              <a:spcBef>
                <a:spcPts val="0"/>
              </a:spcBef>
              <a:spcAft>
                <a:spcPts val="0"/>
              </a:spcAft>
              <a:buNone/>
            </a:pPr>
            <a:r>
              <a:rPr b="0" i="0" lang="en" sz="1500" u="none" cap="none" strike="noStrike">
                <a:solidFill>
                  <a:srgbClr val="000000"/>
                </a:solidFill>
                <a:latin typeface="Arial"/>
                <a:ea typeface="Arial"/>
                <a:cs typeface="Arial"/>
                <a:sym typeface="Arial"/>
              </a:rPr>
              <a:t>The nRF52840 is a powerful and energy-efficient System-on-Chip (SoC) designed for wireless applications such as wearables, IoT devices, and smart health products. Its versatile connectivity and low power consumption make it ideal for compact, battery-operated devices like health rings and fitness trackers, where reliable data processing and wireless communication are essential.</a:t>
            </a:r>
            <a:endParaRPr sz="700"/>
          </a:p>
        </p:txBody>
      </p:sp>
      <p:sp>
        <p:nvSpPr>
          <p:cNvPr id="249" name="Google Shape;249;p27"/>
          <p:cNvSpPr txBox="1"/>
          <p:nvPr/>
        </p:nvSpPr>
        <p:spPr>
          <a:xfrm>
            <a:off x="2880628" y="139550"/>
            <a:ext cx="3856800" cy="4311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 sz="2800" u="none" cap="none" strike="noStrike">
                <a:solidFill>
                  <a:srgbClr val="000000"/>
                </a:solidFill>
                <a:latin typeface="Arial"/>
                <a:ea typeface="Arial"/>
                <a:cs typeface="Arial"/>
                <a:sym typeface="Arial"/>
              </a:rPr>
              <a:t>nRF52840 - MCU</a:t>
            </a:r>
            <a:endParaRPr sz="700"/>
          </a:p>
        </p:txBody>
      </p:sp>
      <p:sp>
        <p:nvSpPr>
          <p:cNvPr id="250" name="Google Shape;250;p27"/>
          <p:cNvSpPr txBox="1"/>
          <p:nvPr/>
        </p:nvSpPr>
        <p:spPr>
          <a:xfrm>
            <a:off x="1111761" y="1273664"/>
            <a:ext cx="6065097" cy="268923"/>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i="0" lang="en" sz="1600" u="none" cap="none" strike="noStrike">
                <a:solidFill>
                  <a:srgbClr val="000000"/>
                </a:solidFill>
                <a:latin typeface="Open Sans"/>
                <a:ea typeface="Open Sans"/>
                <a:cs typeface="Open Sans"/>
                <a:sym typeface="Open Sans"/>
              </a:rPr>
              <a:t>Overview:</a:t>
            </a:r>
            <a:endParaRPr sz="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grpSp>
        <p:nvGrpSpPr>
          <p:cNvPr id="255" name="Google Shape;255;p28"/>
          <p:cNvGrpSpPr/>
          <p:nvPr/>
        </p:nvGrpSpPr>
        <p:grpSpPr>
          <a:xfrm>
            <a:off x="8359472" y="-567165"/>
            <a:ext cx="540357" cy="1550672"/>
            <a:chOff x="0" y="-38100"/>
            <a:chExt cx="284633" cy="816815"/>
          </a:xfrm>
        </p:grpSpPr>
        <p:sp>
          <p:nvSpPr>
            <p:cNvPr id="256" name="Google Shape;256;p28"/>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7" name="Google Shape;257;p28"/>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8" name="Google Shape;258;p28"/>
          <p:cNvGrpSpPr/>
          <p:nvPr/>
        </p:nvGrpSpPr>
        <p:grpSpPr>
          <a:xfrm>
            <a:off x="-264676" y="4829591"/>
            <a:ext cx="9673352" cy="483289"/>
            <a:chOff x="0" y="-38100"/>
            <a:chExt cx="5095428" cy="254572"/>
          </a:xfrm>
        </p:grpSpPr>
        <p:sp>
          <p:nvSpPr>
            <p:cNvPr id="259" name="Google Shape;259;p28"/>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494848"/>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0" name="Google Shape;260;p28"/>
            <p:cNvSpPr txBox="1"/>
            <p:nvPr/>
          </p:nvSpPr>
          <p:spPr>
            <a:xfrm>
              <a:off x="0" y="-38100"/>
              <a:ext cx="5095428" cy="2545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61" name="Google Shape;261;p28"/>
          <p:cNvSpPr/>
          <p:nvPr/>
        </p:nvSpPr>
        <p:spPr>
          <a:xfrm flipH="1">
            <a:off x="8624349" y="1542575"/>
            <a:ext cx="519651"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262" name="Google Shape;262;p28"/>
          <p:cNvSpPr/>
          <p:nvPr/>
        </p:nvSpPr>
        <p:spPr>
          <a:xfrm>
            <a:off x="-24291" y="1542575"/>
            <a:ext cx="542245"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263" name="Google Shape;263;p28"/>
          <p:cNvGrpSpPr/>
          <p:nvPr/>
        </p:nvGrpSpPr>
        <p:grpSpPr>
          <a:xfrm>
            <a:off x="244172" y="-567165"/>
            <a:ext cx="540358" cy="1550672"/>
            <a:chOff x="0" y="-38100"/>
            <a:chExt cx="284633" cy="816815"/>
          </a:xfrm>
        </p:grpSpPr>
        <p:sp>
          <p:nvSpPr>
            <p:cNvPr id="264" name="Google Shape;264;p28"/>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5" name="Google Shape;265;p28"/>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66" name="Google Shape;266;p28"/>
          <p:cNvSpPr/>
          <p:nvPr/>
        </p:nvSpPr>
        <p:spPr>
          <a:xfrm>
            <a:off x="1475560" y="745611"/>
            <a:ext cx="6706280" cy="4029686"/>
          </a:xfrm>
          <a:custGeom>
            <a:rect b="b" l="l" r="r" t="t"/>
            <a:pathLst>
              <a:path extrusionOk="0" h="8059372" w="13412560">
                <a:moveTo>
                  <a:pt x="0" y="0"/>
                </a:moveTo>
                <a:lnTo>
                  <a:pt x="13412559" y="0"/>
                </a:lnTo>
                <a:lnTo>
                  <a:pt x="13412559" y="8059372"/>
                </a:lnTo>
                <a:lnTo>
                  <a:pt x="0" y="8059372"/>
                </a:lnTo>
                <a:lnTo>
                  <a:pt x="0" y="0"/>
                </a:lnTo>
                <a:close/>
              </a:path>
            </a:pathLst>
          </a:custGeom>
          <a:blipFill rotWithShape="1">
            <a:blip r:embed="rId4">
              <a:alphaModFix/>
            </a:blip>
            <a:stretch>
              <a:fillRect b="-4595" l="0" r="0" t="-248"/>
            </a:stretch>
          </a:blipFill>
          <a:ln>
            <a:noFill/>
          </a:ln>
        </p:spPr>
      </p:sp>
      <p:sp>
        <p:nvSpPr>
          <p:cNvPr id="267" name="Google Shape;267;p28"/>
          <p:cNvSpPr txBox="1"/>
          <p:nvPr/>
        </p:nvSpPr>
        <p:spPr>
          <a:xfrm>
            <a:off x="2940523" y="-18150"/>
            <a:ext cx="3584100" cy="4311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 sz="2800" u="none" cap="none" strike="noStrike">
                <a:solidFill>
                  <a:srgbClr val="000000"/>
                </a:solidFill>
                <a:latin typeface="Century Gothic"/>
                <a:ea typeface="Century Gothic"/>
                <a:cs typeface="Century Gothic"/>
                <a:sym typeface="Century Gothic"/>
              </a:rPr>
              <a:t>nRF52840 - MCU</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grpSp>
        <p:nvGrpSpPr>
          <p:cNvPr id="272" name="Google Shape;272;p29"/>
          <p:cNvGrpSpPr/>
          <p:nvPr/>
        </p:nvGrpSpPr>
        <p:grpSpPr>
          <a:xfrm>
            <a:off x="8359472" y="-567165"/>
            <a:ext cx="540357" cy="1550672"/>
            <a:chOff x="0" y="-38100"/>
            <a:chExt cx="284633" cy="816815"/>
          </a:xfrm>
        </p:grpSpPr>
        <p:sp>
          <p:nvSpPr>
            <p:cNvPr id="273" name="Google Shape;273;p29"/>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4" name="Google Shape;274;p29"/>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5" name="Google Shape;275;p29"/>
          <p:cNvGrpSpPr/>
          <p:nvPr/>
        </p:nvGrpSpPr>
        <p:grpSpPr>
          <a:xfrm>
            <a:off x="-264676" y="4829591"/>
            <a:ext cx="9673352" cy="483289"/>
            <a:chOff x="0" y="-38100"/>
            <a:chExt cx="5095428" cy="254572"/>
          </a:xfrm>
        </p:grpSpPr>
        <p:sp>
          <p:nvSpPr>
            <p:cNvPr id="276" name="Google Shape;276;p29"/>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494848"/>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7" name="Google Shape;277;p29"/>
            <p:cNvSpPr txBox="1"/>
            <p:nvPr/>
          </p:nvSpPr>
          <p:spPr>
            <a:xfrm>
              <a:off x="0" y="-38100"/>
              <a:ext cx="5095428" cy="2545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78" name="Google Shape;278;p29"/>
          <p:cNvSpPr/>
          <p:nvPr/>
        </p:nvSpPr>
        <p:spPr>
          <a:xfrm flipH="1">
            <a:off x="8624349" y="1542575"/>
            <a:ext cx="519651"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279" name="Google Shape;279;p29"/>
          <p:cNvSpPr/>
          <p:nvPr/>
        </p:nvSpPr>
        <p:spPr>
          <a:xfrm>
            <a:off x="-3591" y="1542575"/>
            <a:ext cx="519651"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280" name="Google Shape;280;p29"/>
          <p:cNvGrpSpPr/>
          <p:nvPr/>
        </p:nvGrpSpPr>
        <p:grpSpPr>
          <a:xfrm>
            <a:off x="244172" y="-567165"/>
            <a:ext cx="540358" cy="1550672"/>
            <a:chOff x="0" y="-38100"/>
            <a:chExt cx="284633" cy="816815"/>
          </a:xfrm>
        </p:grpSpPr>
        <p:sp>
          <p:nvSpPr>
            <p:cNvPr id="281" name="Google Shape;281;p29"/>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2" name="Google Shape;282;p29"/>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83" name="Google Shape;283;p29"/>
          <p:cNvSpPr txBox="1"/>
          <p:nvPr/>
        </p:nvSpPr>
        <p:spPr>
          <a:xfrm>
            <a:off x="2940523" y="-18150"/>
            <a:ext cx="3748800" cy="4311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 sz="2800" u="none" cap="none" strike="noStrike">
                <a:solidFill>
                  <a:srgbClr val="000000"/>
                </a:solidFill>
                <a:latin typeface="Century Gothic"/>
                <a:ea typeface="Century Gothic"/>
                <a:cs typeface="Century Gothic"/>
                <a:sym typeface="Century Gothic"/>
              </a:rPr>
              <a:t>nRF52840 - MCU</a:t>
            </a:r>
            <a:endParaRPr sz="700"/>
          </a:p>
        </p:txBody>
      </p:sp>
      <p:sp>
        <p:nvSpPr>
          <p:cNvPr id="284" name="Google Shape;284;p29"/>
          <p:cNvSpPr txBox="1"/>
          <p:nvPr/>
        </p:nvSpPr>
        <p:spPr>
          <a:xfrm>
            <a:off x="965446" y="849766"/>
            <a:ext cx="6065096" cy="268923"/>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i="0" lang="en" sz="1600" u="none" cap="none" strike="noStrike">
                <a:solidFill>
                  <a:srgbClr val="000000"/>
                </a:solidFill>
                <a:latin typeface="Open Sans"/>
                <a:ea typeface="Open Sans"/>
                <a:cs typeface="Open Sans"/>
                <a:sym typeface="Open Sans"/>
              </a:rPr>
              <a:t>Applications</a:t>
            </a:r>
            <a:endParaRPr sz="700"/>
          </a:p>
        </p:txBody>
      </p:sp>
      <p:sp>
        <p:nvSpPr>
          <p:cNvPr id="285" name="Google Shape;285;p29"/>
          <p:cNvSpPr txBox="1"/>
          <p:nvPr/>
        </p:nvSpPr>
        <p:spPr>
          <a:xfrm>
            <a:off x="606936" y="1490199"/>
            <a:ext cx="7930200" cy="3130200"/>
          </a:xfrm>
          <a:prstGeom prst="rect">
            <a:avLst/>
          </a:prstGeom>
          <a:noFill/>
          <a:ln>
            <a:noFill/>
          </a:ln>
        </p:spPr>
        <p:txBody>
          <a:bodyPr anchorCtr="0" anchor="t" bIns="0" lIns="0" spcFirstLastPara="1" rIns="0" wrap="square" tIns="0">
            <a:spAutoFit/>
          </a:bodyPr>
          <a:lstStyle/>
          <a:p>
            <a:pPr indent="-158750" lvl="1" marL="317500" marR="0" rtl="0" algn="l">
              <a:lnSpc>
                <a:spcPct val="156972"/>
              </a:lnSpc>
              <a:spcBef>
                <a:spcPts val="0"/>
              </a:spcBef>
              <a:spcAft>
                <a:spcPts val="0"/>
              </a:spcAft>
              <a:buClr>
                <a:srgbClr val="000000"/>
              </a:buClr>
              <a:buSzPts val="1500"/>
              <a:buFont typeface="Arial"/>
              <a:buChar char="•"/>
            </a:pPr>
            <a:r>
              <a:rPr b="1" i="0" lang="en" sz="1500" u="none" cap="none" strike="noStrike">
                <a:solidFill>
                  <a:srgbClr val="000000"/>
                </a:solidFill>
                <a:latin typeface="Open Sans"/>
                <a:ea typeface="Open Sans"/>
                <a:cs typeface="Open Sans"/>
                <a:sym typeface="Open Sans"/>
              </a:rPr>
              <a:t>Vital Sign Monitoring:</a:t>
            </a:r>
            <a:r>
              <a:rPr b="0" i="0" lang="en" sz="1500" u="none" cap="none" strike="noStrike">
                <a:solidFill>
                  <a:srgbClr val="000000"/>
                </a:solidFill>
                <a:latin typeface="Open Sans"/>
                <a:ea typeface="Open Sans"/>
                <a:cs typeface="Open Sans"/>
                <a:sym typeface="Open Sans"/>
              </a:rPr>
              <a:t> Processes data from sensors like MAX86176 (HR, HRV, SpO₂), ICM-20948 (motion), and STTS22H (temperature).</a:t>
            </a:r>
            <a:endParaRPr sz="700"/>
          </a:p>
          <a:p>
            <a:pPr indent="-158750" lvl="1" marL="317500" marR="0" rtl="0" algn="l">
              <a:lnSpc>
                <a:spcPct val="156972"/>
              </a:lnSpc>
              <a:spcBef>
                <a:spcPts val="0"/>
              </a:spcBef>
              <a:spcAft>
                <a:spcPts val="0"/>
              </a:spcAft>
              <a:buClr>
                <a:srgbClr val="000000"/>
              </a:buClr>
              <a:buSzPts val="1500"/>
              <a:buFont typeface="Arial"/>
              <a:buChar char="•"/>
            </a:pPr>
            <a:r>
              <a:rPr b="1" i="0" lang="en" sz="1500" u="none" cap="none" strike="noStrike">
                <a:solidFill>
                  <a:srgbClr val="000000"/>
                </a:solidFill>
                <a:latin typeface="Open Sans"/>
                <a:ea typeface="Open Sans"/>
                <a:cs typeface="Open Sans"/>
                <a:sym typeface="Open Sans"/>
              </a:rPr>
              <a:t>Wireless Communication:</a:t>
            </a:r>
            <a:r>
              <a:rPr b="0" i="0" lang="en" sz="1500" u="none" cap="none" strike="noStrike">
                <a:solidFill>
                  <a:srgbClr val="000000"/>
                </a:solidFill>
                <a:latin typeface="Open Sans"/>
                <a:ea typeface="Open Sans"/>
                <a:cs typeface="Open Sans"/>
                <a:sym typeface="Open Sans"/>
              </a:rPr>
              <a:t> Uses Bluetooth Low Energy(BLE) to sync data with a smartphone or cloud service. Enables over-the-air (OTA) firmware updates.</a:t>
            </a:r>
            <a:endParaRPr sz="700"/>
          </a:p>
          <a:p>
            <a:pPr indent="-158750" lvl="1" marL="317500" marR="0" rtl="0" algn="l">
              <a:lnSpc>
                <a:spcPct val="156972"/>
              </a:lnSpc>
              <a:spcBef>
                <a:spcPts val="0"/>
              </a:spcBef>
              <a:spcAft>
                <a:spcPts val="0"/>
              </a:spcAft>
              <a:buClr>
                <a:srgbClr val="000000"/>
              </a:buClr>
              <a:buSzPts val="1500"/>
              <a:buFont typeface="Arial"/>
              <a:buChar char="•"/>
            </a:pPr>
            <a:r>
              <a:rPr b="1" i="0" lang="en" sz="1500" u="none" cap="none" strike="noStrike">
                <a:solidFill>
                  <a:srgbClr val="000000"/>
                </a:solidFill>
                <a:latin typeface="Open Sans"/>
                <a:ea typeface="Open Sans"/>
                <a:cs typeface="Open Sans"/>
                <a:sym typeface="Open Sans"/>
              </a:rPr>
              <a:t>Data Logging:</a:t>
            </a:r>
            <a:r>
              <a:rPr b="0" i="0" lang="en" sz="1500" u="none" cap="none" strike="noStrike">
                <a:solidFill>
                  <a:srgbClr val="000000"/>
                </a:solidFill>
                <a:latin typeface="Open Sans"/>
                <a:ea typeface="Open Sans"/>
                <a:cs typeface="Open Sans"/>
                <a:sym typeface="Open Sans"/>
              </a:rPr>
              <a:t> Stores short-term health data in flash memory.</a:t>
            </a:r>
            <a:endParaRPr sz="700"/>
          </a:p>
          <a:p>
            <a:pPr indent="-158750" lvl="1" marL="317500" marR="0" rtl="0" algn="l">
              <a:lnSpc>
                <a:spcPct val="156972"/>
              </a:lnSpc>
              <a:spcBef>
                <a:spcPts val="0"/>
              </a:spcBef>
              <a:spcAft>
                <a:spcPts val="0"/>
              </a:spcAft>
              <a:buClr>
                <a:srgbClr val="000000"/>
              </a:buClr>
              <a:buSzPts val="1500"/>
              <a:buFont typeface="Arial"/>
              <a:buChar char="•"/>
            </a:pPr>
            <a:r>
              <a:rPr b="1" i="0" lang="en" sz="1500" u="none" cap="none" strike="noStrike">
                <a:solidFill>
                  <a:srgbClr val="000000"/>
                </a:solidFill>
                <a:latin typeface="Open Sans"/>
                <a:ea typeface="Open Sans"/>
                <a:cs typeface="Open Sans"/>
                <a:sym typeface="Open Sans"/>
              </a:rPr>
              <a:t>Power Management:</a:t>
            </a:r>
            <a:r>
              <a:rPr b="0" i="0" lang="en" sz="1500" u="none" cap="none" strike="noStrike">
                <a:solidFill>
                  <a:srgbClr val="000000"/>
                </a:solidFill>
                <a:latin typeface="Open Sans"/>
                <a:ea typeface="Open Sans"/>
                <a:cs typeface="Open Sans"/>
                <a:sym typeface="Open Sans"/>
              </a:rPr>
              <a:t> Manages power states to extend battery life (essential for small wearables).</a:t>
            </a:r>
            <a:endParaRPr sz="700"/>
          </a:p>
          <a:p>
            <a:pPr indent="-158750" lvl="1" marL="317500" marR="0" rtl="0" algn="l">
              <a:lnSpc>
                <a:spcPct val="156972"/>
              </a:lnSpc>
              <a:spcBef>
                <a:spcPts val="0"/>
              </a:spcBef>
              <a:spcAft>
                <a:spcPts val="0"/>
              </a:spcAft>
              <a:buClr>
                <a:srgbClr val="000000"/>
              </a:buClr>
              <a:buSzPts val="1500"/>
              <a:buFont typeface="Arial"/>
              <a:buChar char="•"/>
            </a:pPr>
            <a:r>
              <a:rPr b="1" i="0" lang="en" sz="1500" u="none" cap="none" strike="noStrike">
                <a:solidFill>
                  <a:srgbClr val="000000"/>
                </a:solidFill>
                <a:latin typeface="Open Sans"/>
                <a:ea typeface="Open Sans"/>
                <a:cs typeface="Open Sans"/>
                <a:sym typeface="Open Sans"/>
              </a:rPr>
              <a:t>Security and Privacy: </a:t>
            </a:r>
            <a:r>
              <a:rPr b="0" i="0" lang="en" sz="1500" u="none" cap="none" strike="noStrike">
                <a:solidFill>
                  <a:srgbClr val="000000"/>
                </a:solidFill>
                <a:latin typeface="Open Sans"/>
                <a:ea typeface="Open Sans"/>
                <a:cs typeface="Open Sans"/>
                <a:sym typeface="Open Sans"/>
              </a:rPr>
              <a:t>Uses ARM CryptoCell-310 for encrypting health data before transmission.</a:t>
            </a:r>
            <a:endParaRPr sz="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grpSp>
        <p:nvGrpSpPr>
          <p:cNvPr id="290" name="Google Shape;290;p30"/>
          <p:cNvGrpSpPr/>
          <p:nvPr/>
        </p:nvGrpSpPr>
        <p:grpSpPr>
          <a:xfrm>
            <a:off x="8359472" y="-567165"/>
            <a:ext cx="540357" cy="1550672"/>
            <a:chOff x="0" y="-38100"/>
            <a:chExt cx="284633" cy="816815"/>
          </a:xfrm>
        </p:grpSpPr>
        <p:sp>
          <p:nvSpPr>
            <p:cNvPr id="291" name="Google Shape;291;p30"/>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2" name="Google Shape;292;p30"/>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3" name="Google Shape;293;p30"/>
          <p:cNvGrpSpPr/>
          <p:nvPr/>
        </p:nvGrpSpPr>
        <p:grpSpPr>
          <a:xfrm>
            <a:off x="-264676" y="4829591"/>
            <a:ext cx="9673352" cy="483289"/>
            <a:chOff x="0" y="-38100"/>
            <a:chExt cx="5095428" cy="254572"/>
          </a:xfrm>
        </p:grpSpPr>
        <p:sp>
          <p:nvSpPr>
            <p:cNvPr id="294" name="Google Shape;294;p30"/>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5" name="Google Shape;295;p30"/>
            <p:cNvSpPr txBox="1"/>
            <p:nvPr/>
          </p:nvSpPr>
          <p:spPr>
            <a:xfrm>
              <a:off x="0" y="-38100"/>
              <a:ext cx="5095428" cy="2545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96" name="Google Shape;296;p30"/>
          <p:cNvSpPr/>
          <p:nvPr/>
        </p:nvSpPr>
        <p:spPr>
          <a:xfrm flipH="1">
            <a:off x="8624349" y="1542575"/>
            <a:ext cx="519651"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297" name="Google Shape;297;p30"/>
          <p:cNvSpPr/>
          <p:nvPr/>
        </p:nvSpPr>
        <p:spPr>
          <a:xfrm>
            <a:off x="-23696" y="1542575"/>
            <a:ext cx="542245"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298" name="Google Shape;298;p30"/>
          <p:cNvGrpSpPr/>
          <p:nvPr/>
        </p:nvGrpSpPr>
        <p:grpSpPr>
          <a:xfrm>
            <a:off x="244172" y="-567165"/>
            <a:ext cx="540358" cy="1550672"/>
            <a:chOff x="0" y="-38100"/>
            <a:chExt cx="284633" cy="816815"/>
          </a:xfrm>
        </p:grpSpPr>
        <p:sp>
          <p:nvSpPr>
            <p:cNvPr id="299" name="Google Shape;299;p30"/>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0" name="Google Shape;300;p30"/>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01" name="Google Shape;301;p30"/>
          <p:cNvSpPr txBox="1"/>
          <p:nvPr/>
        </p:nvSpPr>
        <p:spPr>
          <a:xfrm>
            <a:off x="3375350" y="91975"/>
            <a:ext cx="266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latin typeface="Century Gothic"/>
                <a:ea typeface="Century Gothic"/>
                <a:cs typeface="Century Gothic"/>
                <a:sym typeface="Century Gothic"/>
              </a:rPr>
              <a:t>SENSORS</a:t>
            </a:r>
            <a:endParaRPr b="1" sz="2800">
              <a:solidFill>
                <a:schemeClr val="dk1"/>
              </a:solidFill>
              <a:latin typeface="Century Gothic"/>
              <a:ea typeface="Century Gothic"/>
              <a:cs typeface="Century Gothic"/>
              <a:sym typeface="Century Gothic"/>
            </a:endParaRPr>
          </a:p>
        </p:txBody>
      </p:sp>
      <p:sp>
        <p:nvSpPr>
          <p:cNvPr id="302" name="Google Shape;302;p30"/>
          <p:cNvSpPr txBox="1"/>
          <p:nvPr/>
        </p:nvSpPr>
        <p:spPr>
          <a:xfrm>
            <a:off x="900099" y="983475"/>
            <a:ext cx="3741600" cy="23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dk1"/>
                </a:solidFill>
              </a:rPr>
              <a:t>    </a:t>
            </a:r>
            <a:r>
              <a:rPr b="1" lang="en" sz="1300">
                <a:solidFill>
                  <a:schemeClr val="dk1"/>
                </a:solidFill>
              </a:rPr>
              <a:t>MAX86176</a:t>
            </a:r>
            <a:endParaRPr b="1" sz="1300">
              <a:solidFill>
                <a:schemeClr val="dk1"/>
              </a:solidFill>
            </a:endParaRPr>
          </a:p>
          <a:p>
            <a:pPr indent="-311150" lvl="0" marL="457200" rtl="0" algn="l">
              <a:lnSpc>
                <a:spcPct val="100000"/>
              </a:lnSpc>
              <a:spcBef>
                <a:spcPts val="1200"/>
              </a:spcBef>
              <a:spcAft>
                <a:spcPts val="0"/>
              </a:spcAft>
              <a:buClr>
                <a:schemeClr val="dk1"/>
              </a:buClr>
              <a:buSzPts val="1300"/>
              <a:buChar char="●"/>
            </a:pPr>
            <a:r>
              <a:rPr lang="en" sz="1300">
                <a:solidFill>
                  <a:schemeClr val="dk1"/>
                </a:solidFill>
              </a:rPr>
              <a:t>Heart Rate (HR)</a:t>
            </a:r>
            <a:br>
              <a:rPr lang="en" sz="1300">
                <a:solidFill>
                  <a:schemeClr val="dk1"/>
                </a:solidFill>
              </a:rPr>
            </a:b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Heart Rate Variability (HRV)</a:t>
            </a:r>
            <a:br>
              <a:rPr lang="en" sz="1300">
                <a:solidFill>
                  <a:schemeClr val="dk1"/>
                </a:solidFill>
              </a:rPr>
            </a:b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Blood Oxygen Saturation (SpO₂)</a:t>
            </a:r>
            <a:br>
              <a:rPr lang="en" sz="1300">
                <a:solidFill>
                  <a:schemeClr val="dk1"/>
                </a:solidFill>
              </a:rPr>
            </a:b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Pulse Transit Time (PTT) – if ECG is enabled</a:t>
            </a:r>
            <a:br>
              <a:rPr lang="en" sz="1300">
                <a:solidFill>
                  <a:schemeClr val="dk1"/>
                </a:solidFill>
              </a:rPr>
            </a:br>
            <a:endParaRPr sz="1300">
              <a:solidFill>
                <a:schemeClr val="dk1"/>
              </a:solidFill>
            </a:endParaRPr>
          </a:p>
        </p:txBody>
      </p:sp>
      <p:sp>
        <p:nvSpPr>
          <p:cNvPr id="303" name="Google Shape;303;p30"/>
          <p:cNvSpPr txBox="1"/>
          <p:nvPr/>
        </p:nvSpPr>
        <p:spPr>
          <a:xfrm>
            <a:off x="5135663" y="998475"/>
            <a:ext cx="3000000" cy="23397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300">
                <a:solidFill>
                  <a:schemeClr val="dk1"/>
                </a:solidFill>
              </a:rPr>
              <a:t>   </a:t>
            </a:r>
            <a:r>
              <a:rPr b="1" lang="en" sz="1300">
                <a:solidFill>
                  <a:schemeClr val="dk1"/>
                </a:solidFill>
              </a:rPr>
              <a:t>ICM-20948</a:t>
            </a:r>
            <a:endParaRPr b="1" sz="1300">
              <a:solidFill>
                <a:schemeClr val="dk1"/>
              </a:solidFill>
            </a:endParaRPr>
          </a:p>
          <a:p>
            <a:pPr indent="-311150" lvl="0" marL="457200" rtl="0" algn="l">
              <a:spcBef>
                <a:spcPts val="1200"/>
              </a:spcBef>
              <a:spcAft>
                <a:spcPts val="0"/>
              </a:spcAft>
              <a:buClr>
                <a:schemeClr val="dk1"/>
              </a:buClr>
              <a:buSzPts val="1300"/>
              <a:buChar char="●"/>
            </a:pPr>
            <a:r>
              <a:rPr lang="en" sz="1300">
                <a:solidFill>
                  <a:schemeClr val="dk1"/>
                </a:solidFill>
              </a:rPr>
              <a:t>Motion &amp; Activity Tracking</a:t>
            </a:r>
            <a:br>
              <a:rPr lang="en"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Respiratory Rate (derived from motion)</a:t>
            </a:r>
            <a:br>
              <a:rPr lang="en"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Fall Detection (with algorithm)</a:t>
            </a:r>
            <a:br>
              <a:rPr lang="en"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Sleep Stages &amp; Sleep Quality (with algorithm)</a:t>
            </a:r>
            <a:endParaRPr sz="1300">
              <a:solidFill>
                <a:schemeClr val="dk1"/>
              </a:solidFill>
            </a:endParaRPr>
          </a:p>
        </p:txBody>
      </p:sp>
      <p:sp>
        <p:nvSpPr>
          <p:cNvPr id="304" name="Google Shape;304;p30"/>
          <p:cNvSpPr txBox="1"/>
          <p:nvPr/>
        </p:nvSpPr>
        <p:spPr>
          <a:xfrm>
            <a:off x="900100" y="3233000"/>
            <a:ext cx="3000000" cy="13392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sz="1300">
                <a:solidFill>
                  <a:schemeClr val="dk1"/>
                </a:solidFill>
              </a:rPr>
              <a:t>   </a:t>
            </a:r>
            <a:r>
              <a:rPr b="1" lang="en" sz="1300">
                <a:solidFill>
                  <a:schemeClr val="dk1"/>
                </a:solidFill>
              </a:rPr>
              <a:t> STTS22H</a:t>
            </a:r>
            <a:endParaRPr b="1" sz="1300">
              <a:solidFill>
                <a:schemeClr val="dk1"/>
              </a:solidFill>
            </a:endParaRPr>
          </a:p>
          <a:p>
            <a:pPr indent="-311150" lvl="0" marL="457200" rtl="0" algn="l">
              <a:spcBef>
                <a:spcPts val="1200"/>
              </a:spcBef>
              <a:spcAft>
                <a:spcPts val="0"/>
              </a:spcAft>
              <a:buClr>
                <a:schemeClr val="dk1"/>
              </a:buClr>
              <a:buSzPts val="1300"/>
              <a:buChar char="●"/>
            </a:pPr>
            <a:r>
              <a:rPr lang="en" sz="1300">
                <a:solidFill>
                  <a:schemeClr val="dk1"/>
                </a:solidFill>
              </a:rPr>
              <a:t>Skin/Peripheral Temperature</a:t>
            </a:r>
            <a:br>
              <a:rPr lang="en"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Basal Body Temperature (for circadian rhythm, fever tracking)</a:t>
            </a:r>
            <a:endParaRPr sz="13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grpSp>
        <p:nvGrpSpPr>
          <p:cNvPr id="309" name="Google Shape;309;p31"/>
          <p:cNvGrpSpPr/>
          <p:nvPr/>
        </p:nvGrpSpPr>
        <p:grpSpPr>
          <a:xfrm>
            <a:off x="8359472" y="-567165"/>
            <a:ext cx="540357" cy="1550672"/>
            <a:chOff x="0" y="-38100"/>
            <a:chExt cx="284633" cy="816815"/>
          </a:xfrm>
        </p:grpSpPr>
        <p:sp>
          <p:nvSpPr>
            <p:cNvPr id="310" name="Google Shape;310;p31"/>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1" name="Google Shape;311;p31"/>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2" name="Google Shape;312;p31"/>
          <p:cNvGrpSpPr/>
          <p:nvPr/>
        </p:nvGrpSpPr>
        <p:grpSpPr>
          <a:xfrm>
            <a:off x="-264676" y="4829591"/>
            <a:ext cx="9673352" cy="483289"/>
            <a:chOff x="0" y="-38100"/>
            <a:chExt cx="5095428" cy="254572"/>
          </a:xfrm>
        </p:grpSpPr>
        <p:sp>
          <p:nvSpPr>
            <p:cNvPr id="313" name="Google Shape;313;p31"/>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4" name="Google Shape;314;p31"/>
            <p:cNvSpPr txBox="1"/>
            <p:nvPr/>
          </p:nvSpPr>
          <p:spPr>
            <a:xfrm>
              <a:off x="0" y="-38100"/>
              <a:ext cx="5095428" cy="2545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15" name="Google Shape;315;p31"/>
          <p:cNvSpPr/>
          <p:nvPr/>
        </p:nvSpPr>
        <p:spPr>
          <a:xfrm flipH="1">
            <a:off x="8627755" y="1542575"/>
            <a:ext cx="542245"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316" name="Google Shape;316;p31"/>
          <p:cNvSpPr/>
          <p:nvPr/>
        </p:nvSpPr>
        <p:spPr>
          <a:xfrm>
            <a:off x="9" y="1542575"/>
            <a:ext cx="519651"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317" name="Google Shape;317;p31"/>
          <p:cNvGrpSpPr/>
          <p:nvPr/>
        </p:nvGrpSpPr>
        <p:grpSpPr>
          <a:xfrm>
            <a:off x="244172" y="-567165"/>
            <a:ext cx="540358" cy="1550672"/>
            <a:chOff x="0" y="-38100"/>
            <a:chExt cx="284633" cy="816815"/>
          </a:xfrm>
        </p:grpSpPr>
        <p:sp>
          <p:nvSpPr>
            <p:cNvPr id="318" name="Google Shape;318;p31"/>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9" name="Google Shape;319;p31"/>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20" name="Google Shape;320;p31"/>
          <p:cNvSpPr txBox="1"/>
          <p:nvPr/>
        </p:nvSpPr>
        <p:spPr>
          <a:xfrm>
            <a:off x="2987825" y="10025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800">
                <a:solidFill>
                  <a:schemeClr val="dk1"/>
                </a:solidFill>
                <a:latin typeface="Century Gothic"/>
                <a:ea typeface="Century Gothic"/>
                <a:cs typeface="Century Gothic"/>
                <a:sym typeface="Century Gothic"/>
              </a:rPr>
              <a:t>MAX86141</a:t>
            </a:r>
            <a:endParaRPr sz="1900">
              <a:latin typeface="Century Gothic"/>
              <a:ea typeface="Century Gothic"/>
              <a:cs typeface="Century Gothic"/>
              <a:sym typeface="Century Gothic"/>
            </a:endParaRPr>
          </a:p>
        </p:txBody>
      </p:sp>
      <p:sp>
        <p:nvSpPr>
          <p:cNvPr id="321" name="Google Shape;321;p31"/>
          <p:cNvSpPr txBox="1"/>
          <p:nvPr/>
        </p:nvSpPr>
        <p:spPr>
          <a:xfrm>
            <a:off x="1229225" y="1423725"/>
            <a:ext cx="6547200" cy="200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Clr>
                <a:schemeClr val="dk1"/>
              </a:buClr>
              <a:buSzPts val="1100"/>
              <a:buFont typeface="Arial"/>
              <a:buNone/>
            </a:pPr>
            <a:r>
              <a:rPr lang="en" sz="1300">
                <a:solidFill>
                  <a:schemeClr val="dk1"/>
                </a:solidFill>
              </a:rPr>
              <a:t>The MAX86141 is an ultra-low-power, compact optical sensor designed for wearable health devices. It specializes in measuring photoplethysmogram (PPG) signals to monitor heart-related vitals such as heart rate (HR), heart rate variability (HRV), and blood oxygen saturation (SpO₂). Its small size and low power consumption make it ideal for compact wearables like health rings and fitness trackers.</a:t>
            </a:r>
            <a:endParaRPr sz="1300">
              <a:solidFill>
                <a:schemeClr val="dk1"/>
              </a:solidFill>
            </a:endParaRPr>
          </a:p>
          <a:p>
            <a:pPr indent="0" lvl="0" marL="0" rtl="0" algn="l">
              <a:lnSpc>
                <a:spcPct val="150000"/>
              </a:lnSpc>
              <a:spcBef>
                <a:spcPts val="1200"/>
              </a:spcBef>
              <a:spcAft>
                <a:spcPts val="0"/>
              </a:spcAft>
              <a:buNone/>
            </a:pPr>
            <a:r>
              <a:rPr lang="en" sz="1100">
                <a:solidFill>
                  <a:schemeClr val="dk1"/>
                </a:solidFill>
              </a:rPr>
              <a:t>.</a:t>
            </a:r>
            <a:endParaRPr/>
          </a:p>
        </p:txBody>
      </p:sp>
      <p:pic>
        <p:nvPicPr>
          <p:cNvPr id="322" name="Google Shape;322;p31"/>
          <p:cNvPicPr preferRelativeResize="0"/>
          <p:nvPr/>
        </p:nvPicPr>
        <p:blipFill>
          <a:blip r:embed="rId4">
            <a:alphaModFix/>
          </a:blip>
          <a:stretch>
            <a:fillRect/>
          </a:stretch>
        </p:blipFill>
        <p:spPr>
          <a:xfrm>
            <a:off x="6605231" y="2725625"/>
            <a:ext cx="1845765" cy="2008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grpSp>
        <p:nvGrpSpPr>
          <p:cNvPr id="327" name="Google Shape;327;p32"/>
          <p:cNvGrpSpPr/>
          <p:nvPr/>
        </p:nvGrpSpPr>
        <p:grpSpPr>
          <a:xfrm>
            <a:off x="8359472" y="-567165"/>
            <a:ext cx="540357" cy="1550672"/>
            <a:chOff x="0" y="-38100"/>
            <a:chExt cx="284633" cy="816815"/>
          </a:xfrm>
        </p:grpSpPr>
        <p:sp>
          <p:nvSpPr>
            <p:cNvPr id="328" name="Google Shape;328;p32"/>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9" name="Google Shape;329;p32"/>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30" name="Google Shape;330;p32"/>
          <p:cNvGrpSpPr/>
          <p:nvPr/>
        </p:nvGrpSpPr>
        <p:grpSpPr>
          <a:xfrm>
            <a:off x="-264676" y="4829591"/>
            <a:ext cx="9673352" cy="483289"/>
            <a:chOff x="0" y="-38100"/>
            <a:chExt cx="5095428" cy="254572"/>
          </a:xfrm>
        </p:grpSpPr>
        <p:sp>
          <p:nvSpPr>
            <p:cNvPr id="331" name="Google Shape;331;p32"/>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2" name="Google Shape;332;p32"/>
            <p:cNvSpPr txBox="1"/>
            <p:nvPr/>
          </p:nvSpPr>
          <p:spPr>
            <a:xfrm>
              <a:off x="0" y="-38100"/>
              <a:ext cx="5095428" cy="2545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33" name="Google Shape;333;p32"/>
          <p:cNvSpPr/>
          <p:nvPr/>
        </p:nvSpPr>
        <p:spPr>
          <a:xfrm flipH="1">
            <a:off x="8624349" y="1542575"/>
            <a:ext cx="519651"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334" name="Google Shape;334;p32"/>
          <p:cNvSpPr/>
          <p:nvPr/>
        </p:nvSpPr>
        <p:spPr>
          <a:xfrm>
            <a:off x="-24291" y="1542575"/>
            <a:ext cx="542245"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335" name="Google Shape;335;p32"/>
          <p:cNvGrpSpPr/>
          <p:nvPr/>
        </p:nvGrpSpPr>
        <p:grpSpPr>
          <a:xfrm>
            <a:off x="244172" y="-567165"/>
            <a:ext cx="540358" cy="1550672"/>
            <a:chOff x="0" y="-38100"/>
            <a:chExt cx="284633" cy="816815"/>
          </a:xfrm>
        </p:grpSpPr>
        <p:sp>
          <p:nvSpPr>
            <p:cNvPr id="336" name="Google Shape;336;p32"/>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7" name="Google Shape;337;p32"/>
            <p:cNvSpPr txBox="1"/>
            <p:nvPr/>
          </p:nvSpPr>
          <p:spPr>
            <a:xfrm>
              <a:off x="0" y="-38100"/>
              <a:ext cx="284633" cy="81681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38" name="Google Shape;338;p32"/>
          <p:cNvSpPr txBox="1"/>
          <p:nvPr/>
        </p:nvSpPr>
        <p:spPr>
          <a:xfrm>
            <a:off x="3248525" y="-53075"/>
            <a:ext cx="3374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800">
                <a:solidFill>
                  <a:schemeClr val="dk1"/>
                </a:solidFill>
                <a:latin typeface="Century Gothic"/>
                <a:ea typeface="Century Gothic"/>
                <a:cs typeface="Century Gothic"/>
                <a:sym typeface="Century Gothic"/>
              </a:rPr>
              <a:t>MAX86141</a:t>
            </a:r>
            <a:endParaRPr sz="1900">
              <a:solidFill>
                <a:schemeClr val="dk1"/>
              </a:solidFill>
              <a:latin typeface="Century Gothic"/>
              <a:ea typeface="Century Gothic"/>
              <a:cs typeface="Century Gothic"/>
              <a:sym typeface="Century Gothic"/>
            </a:endParaRPr>
          </a:p>
        </p:txBody>
      </p:sp>
      <p:pic>
        <p:nvPicPr>
          <p:cNvPr id="339" name="Google Shape;339;p32"/>
          <p:cNvPicPr preferRelativeResize="0"/>
          <p:nvPr/>
        </p:nvPicPr>
        <p:blipFill>
          <a:blip r:embed="rId4">
            <a:alphaModFix/>
          </a:blip>
          <a:stretch>
            <a:fillRect/>
          </a:stretch>
        </p:blipFill>
        <p:spPr>
          <a:xfrm>
            <a:off x="1251375" y="632725"/>
            <a:ext cx="6726525" cy="4103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grpSp>
        <p:nvGrpSpPr>
          <p:cNvPr id="344" name="Google Shape;344;p33"/>
          <p:cNvGrpSpPr/>
          <p:nvPr/>
        </p:nvGrpSpPr>
        <p:grpSpPr>
          <a:xfrm>
            <a:off x="8359472" y="-567164"/>
            <a:ext cx="540474" cy="1550803"/>
            <a:chOff x="0" y="-38100"/>
            <a:chExt cx="284700" cy="816900"/>
          </a:xfrm>
        </p:grpSpPr>
        <p:sp>
          <p:nvSpPr>
            <p:cNvPr id="345" name="Google Shape;345;p33"/>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6" name="Google Shape;346;p33"/>
            <p:cNvSpPr txBox="1"/>
            <p:nvPr/>
          </p:nvSpPr>
          <p:spPr>
            <a:xfrm>
              <a:off x="0" y="-38100"/>
              <a:ext cx="284700" cy="816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47" name="Google Shape;347;p33"/>
          <p:cNvGrpSpPr/>
          <p:nvPr/>
        </p:nvGrpSpPr>
        <p:grpSpPr>
          <a:xfrm>
            <a:off x="-264676" y="4829592"/>
            <a:ext cx="9673297" cy="483522"/>
            <a:chOff x="0" y="-38100"/>
            <a:chExt cx="5095500" cy="254700"/>
          </a:xfrm>
        </p:grpSpPr>
        <p:sp>
          <p:nvSpPr>
            <p:cNvPr id="348" name="Google Shape;348;p33"/>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9" name="Google Shape;349;p33"/>
            <p:cNvSpPr txBox="1"/>
            <p:nvPr/>
          </p:nvSpPr>
          <p:spPr>
            <a:xfrm>
              <a:off x="0" y="-38100"/>
              <a:ext cx="5095500" cy="254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50" name="Google Shape;350;p33"/>
          <p:cNvSpPr/>
          <p:nvPr/>
        </p:nvSpPr>
        <p:spPr>
          <a:xfrm flipH="1">
            <a:off x="8627880" y="1542575"/>
            <a:ext cx="542245" cy="1969932"/>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351" name="Google Shape;351;p33"/>
          <p:cNvSpPr/>
          <p:nvPr/>
        </p:nvSpPr>
        <p:spPr>
          <a:xfrm>
            <a:off x="-26191" y="1542575"/>
            <a:ext cx="542245" cy="1969932"/>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352" name="Google Shape;352;p33"/>
          <p:cNvGrpSpPr/>
          <p:nvPr/>
        </p:nvGrpSpPr>
        <p:grpSpPr>
          <a:xfrm>
            <a:off x="244172" y="-567164"/>
            <a:ext cx="540474" cy="1550803"/>
            <a:chOff x="0" y="-38100"/>
            <a:chExt cx="284700" cy="816900"/>
          </a:xfrm>
        </p:grpSpPr>
        <p:sp>
          <p:nvSpPr>
            <p:cNvPr id="353" name="Google Shape;353;p33"/>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4" name="Google Shape;354;p33"/>
            <p:cNvSpPr txBox="1"/>
            <p:nvPr/>
          </p:nvSpPr>
          <p:spPr>
            <a:xfrm>
              <a:off x="0" y="-38100"/>
              <a:ext cx="284700" cy="816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55" name="Google Shape;355;p33"/>
          <p:cNvSpPr txBox="1"/>
          <p:nvPr/>
        </p:nvSpPr>
        <p:spPr>
          <a:xfrm>
            <a:off x="3138250" y="77250"/>
            <a:ext cx="3374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800">
                <a:solidFill>
                  <a:schemeClr val="dk1"/>
                </a:solidFill>
                <a:latin typeface="Century Gothic"/>
                <a:ea typeface="Century Gothic"/>
                <a:cs typeface="Century Gothic"/>
                <a:sym typeface="Century Gothic"/>
              </a:rPr>
              <a:t>MAX86141</a:t>
            </a:r>
            <a:endParaRPr sz="1900">
              <a:solidFill>
                <a:schemeClr val="dk1"/>
              </a:solidFill>
              <a:latin typeface="Century Gothic"/>
              <a:ea typeface="Century Gothic"/>
              <a:cs typeface="Century Gothic"/>
              <a:sym typeface="Century Gothic"/>
            </a:endParaRPr>
          </a:p>
        </p:txBody>
      </p:sp>
      <p:sp>
        <p:nvSpPr>
          <p:cNvPr id="356" name="Google Shape;356;p33"/>
          <p:cNvSpPr txBox="1"/>
          <p:nvPr/>
        </p:nvSpPr>
        <p:spPr>
          <a:xfrm>
            <a:off x="1105413" y="1137313"/>
            <a:ext cx="6604500" cy="345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dk1"/>
                </a:solidFill>
              </a:rPr>
              <a:t>MAX86141 – Vitals Measured :</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 sz="1300">
                <a:solidFill>
                  <a:schemeClr val="dk1"/>
                </a:solidFill>
              </a:rPr>
              <a:t>Heart Rate (HR):</a:t>
            </a:r>
            <a:r>
              <a:rPr lang="en" sz="1300">
                <a:solidFill>
                  <a:schemeClr val="dk1"/>
                </a:solidFill>
              </a:rPr>
              <a:t> Tracks the number of heartbeats per minute using optical PPG signals.</a:t>
            </a:r>
            <a:br>
              <a:rPr lang="en"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Heart Rate Variability (HRV):</a:t>
            </a:r>
            <a:r>
              <a:rPr lang="en" sz="1300">
                <a:solidFill>
                  <a:schemeClr val="dk1"/>
                </a:solidFill>
              </a:rPr>
              <a:t> Measures variations in time between consecutive heartbeats, important for stress and fitness monitoring.</a:t>
            </a:r>
            <a:br>
              <a:rPr lang="en"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Blood Oxygen Saturation (SpO₂):</a:t>
            </a:r>
            <a:r>
              <a:rPr lang="en" sz="1300">
                <a:solidFill>
                  <a:schemeClr val="dk1"/>
                </a:solidFill>
              </a:rPr>
              <a:t> Estimates the percentage of oxygen in the blood using red and infrared LEDs.</a:t>
            </a:r>
            <a:br>
              <a:rPr lang="en"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Muscle Oxygenation:</a:t>
            </a:r>
            <a:r>
              <a:rPr lang="en" sz="1300">
                <a:solidFill>
                  <a:schemeClr val="dk1"/>
                </a:solidFill>
              </a:rPr>
              <a:t> Optional measurement for advanced fitness insights.</a:t>
            </a:r>
            <a:br>
              <a:rPr lang="en" sz="1300">
                <a:solidFill>
                  <a:schemeClr val="dk1"/>
                </a:solidFill>
              </a:rPr>
            </a:br>
            <a:endParaRPr sz="1300">
              <a:solidFill>
                <a:schemeClr val="dk1"/>
              </a:solidFill>
            </a:endParaRPr>
          </a:p>
          <a:p>
            <a:pPr indent="0" lvl="0" marL="0" rtl="0" algn="l">
              <a:lnSpc>
                <a:spcPct val="115000"/>
              </a:lnSpc>
              <a:spcBef>
                <a:spcPts val="1200"/>
              </a:spcBef>
              <a:spcAft>
                <a:spcPts val="1200"/>
              </a:spcAft>
              <a:buNone/>
            </a:pPr>
            <a:r>
              <a:t/>
            </a:r>
            <a:endParaRPr b="1" sz="13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